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1.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7"/>
  </p:notesMasterIdLst>
  <p:sldIdLst>
    <p:sldId id="256" r:id="rId2"/>
    <p:sldId id="257" r:id="rId3"/>
    <p:sldId id="264" r:id="rId4"/>
    <p:sldId id="276" r:id="rId5"/>
    <p:sldId id="266" r:id="rId6"/>
    <p:sldId id="267" r:id="rId7"/>
    <p:sldId id="268" r:id="rId8"/>
    <p:sldId id="269" r:id="rId9"/>
    <p:sldId id="280" r:id="rId10"/>
    <p:sldId id="271" r:id="rId11"/>
    <p:sldId id="273" r:id="rId12"/>
    <p:sldId id="277" r:id="rId13"/>
    <p:sldId id="281" r:id="rId14"/>
    <p:sldId id="265" r:id="rId15"/>
    <p:sldId id="27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8"/>
    <a:srgbClr val="FAFE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023" autoAdjust="0"/>
  </p:normalViewPr>
  <p:slideViewPr>
    <p:cSldViewPr snapToGrid="0" snapToObjects="1">
      <p:cViewPr>
        <p:scale>
          <a:sx n="75" d="100"/>
          <a:sy n="75" d="100"/>
        </p:scale>
        <p:origin x="-70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A8B48-EEE1-0646-B05C-72AFD27265DF}" type="datetimeFigureOut">
              <a:rPr lang="en-US" smtClean="0"/>
              <a:t>1/16/17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E12D49-E7C1-024F-A738-2F5F40400BDC}" type="slidenum">
              <a:rPr lang="en-US" smtClean="0"/>
              <a:t>‹#›</a:t>
            </a:fld>
            <a:endParaRPr lang="en-US"/>
          </a:p>
        </p:txBody>
      </p:sp>
    </p:spTree>
    <p:extLst>
      <p:ext uri="{BB962C8B-B14F-4D97-AF65-F5344CB8AC3E}">
        <p14:creationId xmlns:p14="http://schemas.microsoft.com/office/powerpoint/2010/main" val="9902463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students is any of them recognize</a:t>
            </a:r>
            <a:r>
              <a:rPr lang="en-US" baseline="0" dirty="0" smtClean="0"/>
              <a:t> this letter. What is it?</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1</a:t>
            </a:fld>
            <a:endParaRPr lang="en-US"/>
          </a:p>
        </p:txBody>
      </p:sp>
    </p:spTree>
    <p:extLst>
      <p:ext uri="{BB962C8B-B14F-4D97-AF65-F5344CB8AC3E}">
        <p14:creationId xmlns:p14="http://schemas.microsoft.com/office/powerpoint/2010/main" val="91005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students</a:t>
            </a:r>
          </a:p>
          <a:p>
            <a:pPr marL="228600" indent="-228600">
              <a:buAutoNum type="arabicParenR"/>
            </a:pPr>
            <a:r>
              <a:rPr lang="en-US" dirty="0" smtClean="0"/>
              <a:t>Find and</a:t>
            </a:r>
            <a:r>
              <a:rPr lang="en-US" baseline="0" dirty="0" smtClean="0"/>
              <a:t> circle all of the “oh” vowels. Then read those words with </a:t>
            </a:r>
            <a:r>
              <a:rPr lang="en-US" baseline="0" smtClean="0"/>
              <a:t>them.  Point </a:t>
            </a:r>
            <a:r>
              <a:rPr lang="en-US" baseline="0" dirty="0" smtClean="0"/>
              <a:t>out to the students that sometimes, as in </a:t>
            </a:r>
            <a:r>
              <a:rPr lang="en-US" baseline="0" dirty="0" err="1" smtClean="0"/>
              <a:t>meod</a:t>
            </a:r>
            <a:r>
              <a:rPr lang="en-US" baseline="0" dirty="0" smtClean="0"/>
              <a:t>, and lo, the </a:t>
            </a:r>
            <a:r>
              <a:rPr lang="en-US" baseline="0" dirty="0" err="1" smtClean="0"/>
              <a:t>vav</a:t>
            </a:r>
            <a:r>
              <a:rPr lang="en-US" baseline="0" dirty="0" smtClean="0"/>
              <a:t> does not appear in the word and the dot is simply placed over the next letter.  This still makes an ‘oh’ sound.</a:t>
            </a:r>
            <a:endParaRPr lang="en-US" baseline="0" dirty="0" smtClean="0"/>
          </a:p>
          <a:p>
            <a:pPr marL="228600" indent="-228600">
              <a:buAutoNum type="arabicParenR"/>
            </a:pPr>
            <a:r>
              <a:rPr lang="en-US" baseline="0" dirty="0" smtClean="0"/>
              <a:t>Find and square all of the “</a:t>
            </a:r>
            <a:r>
              <a:rPr lang="en-US" baseline="0" dirty="0" err="1" smtClean="0"/>
              <a:t>lamed”s</a:t>
            </a:r>
            <a:r>
              <a:rPr lang="en-US" baseline="0" dirty="0" smtClean="0"/>
              <a:t>. Then read those words with them.</a:t>
            </a:r>
          </a:p>
          <a:p>
            <a:pPr marL="228600" indent="-228600">
              <a:buAutoNum type="arabicParenR"/>
            </a:pPr>
            <a:r>
              <a:rPr lang="en-US" baseline="0" dirty="0" smtClean="0"/>
              <a:t>Find any other letters we have learned.</a:t>
            </a:r>
          </a:p>
          <a:p>
            <a:pPr marL="228600" indent="-228600">
              <a:buAutoNum type="arabicParenR"/>
            </a:pPr>
            <a:r>
              <a:rPr lang="en-US" baseline="0" dirty="0" smtClean="0"/>
              <a:t>Sing the song “</a:t>
            </a:r>
            <a:r>
              <a:rPr lang="en-US" baseline="0" dirty="0" err="1" smtClean="0"/>
              <a:t>Gesher</a:t>
            </a:r>
            <a:r>
              <a:rPr lang="en-US" baseline="0" dirty="0" smtClean="0"/>
              <a:t> </a:t>
            </a:r>
            <a:r>
              <a:rPr lang="en-US" baseline="0" dirty="0" err="1" smtClean="0"/>
              <a:t>Tzar</a:t>
            </a:r>
            <a:r>
              <a:rPr lang="en-US" baseline="0" dirty="0" smtClean="0"/>
              <a:t> </a:t>
            </a:r>
            <a:r>
              <a:rPr lang="en-US" baseline="0" dirty="0" err="1" smtClean="0"/>
              <a:t>M’od</a:t>
            </a:r>
            <a:r>
              <a:rPr lang="en-US" baseline="0" dirty="0" smtClean="0"/>
              <a:t>” with the recording (http://safeshare.tv/w/cclrDgbfCw)</a:t>
            </a:r>
          </a:p>
          <a:p>
            <a:pPr marL="228600" indent="-228600">
              <a:buAutoNum type="arabicParenR"/>
            </a:pPr>
            <a:endParaRPr lang="en-US" baseline="0" dirty="0"/>
          </a:p>
          <a:p>
            <a:pPr marL="0" indent="0">
              <a:buNone/>
            </a:pPr>
            <a:r>
              <a:rPr lang="en-US" baseline="0" dirty="0" smtClean="0"/>
              <a:t>URL: http://</a:t>
            </a:r>
            <a:r>
              <a:rPr lang="en-US" baseline="0" dirty="0" err="1" smtClean="0"/>
              <a:t>safeshare.tv</a:t>
            </a:r>
            <a:r>
              <a:rPr lang="en-US" baseline="0" dirty="0" smtClean="0"/>
              <a:t>/w/</a:t>
            </a:r>
            <a:r>
              <a:rPr lang="en-US" baseline="0" dirty="0" err="1" smtClean="0"/>
              <a:t>cclrDgbfCw</a:t>
            </a:r>
            <a:endParaRPr lang="en-US" baseline="0" dirty="0" smtClean="0"/>
          </a:p>
          <a:p>
            <a:pPr marL="0" indent="0">
              <a:buNone/>
            </a:pPr>
            <a:r>
              <a:rPr lang="en-US" baseline="0" dirty="0" smtClean="0"/>
              <a:t>You’ll have to open the URL yourself</a:t>
            </a:r>
          </a:p>
        </p:txBody>
      </p:sp>
      <p:sp>
        <p:nvSpPr>
          <p:cNvPr id="4" name="Slide Number Placeholder 3"/>
          <p:cNvSpPr>
            <a:spLocks noGrp="1"/>
          </p:cNvSpPr>
          <p:nvPr>
            <p:ph type="sldNum" sz="quarter" idx="10"/>
          </p:nvPr>
        </p:nvSpPr>
        <p:spPr/>
        <p:txBody>
          <a:bodyPr/>
          <a:lstStyle/>
          <a:p>
            <a:fld id="{C9E12D49-E7C1-024F-A738-2F5F40400BDC}" type="slidenum">
              <a:rPr lang="en-US" smtClean="0"/>
              <a:t>12</a:t>
            </a:fld>
            <a:endParaRPr lang="en-US"/>
          </a:p>
        </p:txBody>
      </p:sp>
    </p:spTree>
    <p:extLst>
      <p:ext uri="{BB962C8B-B14F-4D97-AF65-F5344CB8AC3E}">
        <p14:creationId xmlns:p14="http://schemas.microsoft.com/office/powerpoint/2010/main" val="2489457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lines 1 and 2 together. Then have students play a game of their choice from this (http://www.purposegames.com/search?q=hebrew) website</a:t>
            </a:r>
            <a:r>
              <a:rPr lang="en-US" baseline="0" dirty="0" smtClean="0"/>
              <a:t> while you listen to students read individually. </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13</a:t>
            </a:fld>
            <a:endParaRPr lang="en-US"/>
          </a:p>
        </p:txBody>
      </p:sp>
    </p:spTree>
    <p:extLst>
      <p:ext uri="{BB962C8B-B14F-4D97-AF65-F5344CB8AC3E}">
        <p14:creationId xmlns:p14="http://schemas.microsoft.com/office/powerpoint/2010/main" val="248945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students to read the passage above. Have they ever been to Israel? Jerusalem?</a:t>
            </a:r>
          </a:p>
        </p:txBody>
      </p:sp>
      <p:sp>
        <p:nvSpPr>
          <p:cNvPr id="4" name="Slide Number Placeholder 3"/>
          <p:cNvSpPr>
            <a:spLocks noGrp="1"/>
          </p:cNvSpPr>
          <p:nvPr>
            <p:ph type="sldNum" sz="quarter" idx="10"/>
          </p:nvPr>
        </p:nvSpPr>
        <p:spPr/>
        <p:txBody>
          <a:bodyPr/>
          <a:lstStyle/>
          <a:p>
            <a:fld id="{C9E12D49-E7C1-024F-A738-2F5F40400BDC}" type="slidenum">
              <a:rPr lang="en-US" smtClean="0"/>
              <a:t>14</a:t>
            </a:fld>
            <a:endParaRPr lang="en-US"/>
          </a:p>
        </p:txBody>
      </p:sp>
    </p:spTree>
    <p:extLst>
      <p:ext uri="{BB962C8B-B14F-4D97-AF65-F5344CB8AC3E}">
        <p14:creationId xmlns:p14="http://schemas.microsoft.com/office/powerpoint/2010/main" val="45828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15</a:t>
            </a:fld>
            <a:endParaRPr lang="en-US"/>
          </a:p>
        </p:txBody>
      </p:sp>
    </p:spTree>
    <p:extLst>
      <p:ext uri="{BB962C8B-B14F-4D97-AF65-F5344CB8AC3E}">
        <p14:creationId xmlns:p14="http://schemas.microsoft.com/office/powerpoint/2010/main" val="45828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and briefly</a:t>
            </a:r>
            <a:r>
              <a:rPr lang="en-US" baseline="0" dirty="0" smtClean="0"/>
              <a:t> review what each word means</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3</a:t>
            </a:fld>
            <a:endParaRPr lang="en-US"/>
          </a:p>
        </p:txBody>
      </p:sp>
    </p:spTree>
    <p:extLst>
      <p:ext uri="{BB962C8B-B14F-4D97-AF65-F5344CB8AC3E}">
        <p14:creationId xmlns:p14="http://schemas.microsoft.com/office/powerpoint/2010/main" val="124053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Simply and briefly review what each word means</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4</a:t>
            </a:fld>
            <a:endParaRPr lang="en-US"/>
          </a:p>
        </p:txBody>
      </p:sp>
    </p:spTree>
    <p:extLst>
      <p:ext uri="{BB962C8B-B14F-4D97-AF65-F5344CB8AC3E}">
        <p14:creationId xmlns:p14="http://schemas.microsoft.com/office/powerpoint/2010/main" val="111492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a:t>
            </a:r>
            <a:r>
              <a:rPr lang="en-US" baseline="0" dirty="0" smtClean="0"/>
              <a:t> this pseudo-modified version of Simon Says. Before class prepare 10-20 Hebrew words printed on cards. Most should start with shin, bet, </a:t>
            </a:r>
            <a:r>
              <a:rPr lang="en-US" baseline="0" dirty="0" err="1" smtClean="0"/>
              <a:t>tav</a:t>
            </a:r>
            <a:r>
              <a:rPr lang="en-US" baseline="0" dirty="0" smtClean="0"/>
              <a:t>, and/or the “ah” vowels.</a:t>
            </a:r>
            <a:endParaRPr lang="he-IL" baseline="0" dirty="0" smtClean="0"/>
          </a:p>
          <a:p>
            <a:endParaRPr lang="he-IL" baseline="0" dirty="0" smtClean="0"/>
          </a:p>
          <a:p>
            <a:r>
              <a:rPr lang="he-IL" sz="1200" dirty="0" smtClean="0"/>
              <a:t>שׁ:</a:t>
            </a:r>
            <a:r>
              <a:rPr lang="en-US" sz="1200" dirty="0" smtClean="0"/>
              <a:t> When the word shown starts with a “shin"</a:t>
            </a:r>
            <a:r>
              <a:rPr lang="he-IL" sz="1200" dirty="0" smtClean="0"/>
              <a:t> לָקוּם</a:t>
            </a:r>
          </a:p>
          <a:p>
            <a:r>
              <a:rPr lang="he-IL" sz="1200" dirty="0" smtClean="0"/>
              <a:t>בּ: </a:t>
            </a:r>
            <a:r>
              <a:rPr lang="en-US" sz="1200" dirty="0" smtClean="0"/>
              <a:t>When the word shown starts with a “bet” </a:t>
            </a:r>
            <a:r>
              <a:rPr lang="he-IL" sz="1200" dirty="0" smtClean="0"/>
              <a:t>לָשֶׁבֶת</a:t>
            </a:r>
          </a:p>
          <a:p>
            <a:r>
              <a:rPr lang="he-IL" sz="1200" dirty="0" smtClean="0"/>
              <a:t>ת: </a:t>
            </a:r>
            <a:r>
              <a:rPr lang="en-US" sz="1200" dirty="0" smtClean="0"/>
              <a:t>When the word shown starts with “</a:t>
            </a:r>
            <a:r>
              <a:rPr lang="en-US" sz="1200" dirty="0" err="1" smtClean="0"/>
              <a:t>tav</a:t>
            </a:r>
            <a:r>
              <a:rPr lang="en-US" sz="1200" dirty="0" smtClean="0"/>
              <a:t>” </a:t>
            </a:r>
            <a:r>
              <a:rPr lang="he-IL" sz="1200" dirty="0" smtClean="0"/>
              <a:t>לָלֶכֶת</a:t>
            </a:r>
            <a:r>
              <a:rPr lang="en-US" sz="1200" dirty="0" smtClean="0"/>
              <a:t> in place</a:t>
            </a:r>
          </a:p>
          <a:p>
            <a:r>
              <a:rPr lang="en-US" sz="1200" dirty="0" smtClean="0"/>
              <a:t>When the word shown starts with either of the “ah” vowels we have learned, please </a:t>
            </a:r>
            <a:r>
              <a:rPr lang="he-IL" sz="1200" dirty="0" smtClean="0"/>
              <a:t>לַעֲצוֹר</a:t>
            </a:r>
            <a:r>
              <a:rPr lang="en-US" sz="1200" dirty="0" smtClean="0"/>
              <a:t> instead of any other command.</a:t>
            </a:r>
          </a:p>
          <a:p>
            <a:r>
              <a:rPr lang="en-US" sz="1200" dirty="0" smtClean="0"/>
              <a:t>If the word starts with any other letter or vowel do nothing.</a:t>
            </a:r>
          </a:p>
        </p:txBody>
      </p:sp>
      <p:sp>
        <p:nvSpPr>
          <p:cNvPr id="4" name="Slide Number Placeholder 3"/>
          <p:cNvSpPr>
            <a:spLocks noGrp="1"/>
          </p:cNvSpPr>
          <p:nvPr>
            <p:ph type="sldNum" sz="quarter" idx="10"/>
          </p:nvPr>
        </p:nvSpPr>
        <p:spPr/>
        <p:txBody>
          <a:bodyPr/>
          <a:lstStyle/>
          <a:p>
            <a:fld id="{C9E12D49-E7C1-024F-A738-2F5F40400BDC}" type="slidenum">
              <a:rPr lang="en-US" smtClean="0"/>
              <a:t>5</a:t>
            </a:fld>
            <a:endParaRPr lang="en-US"/>
          </a:p>
        </p:txBody>
      </p:sp>
    </p:spTree>
    <p:extLst>
      <p:ext uri="{BB962C8B-B14F-4D97-AF65-F5344CB8AC3E}">
        <p14:creationId xmlns:p14="http://schemas.microsoft.com/office/powerpoint/2010/main" val="206543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to come up</a:t>
            </a:r>
            <a:r>
              <a:rPr lang="en-US" baseline="0" dirty="0" smtClean="0"/>
              <a:t> with answers for the questions above if they can (tell them to THINK BACK TO ANY PRAYERS THEY KNOW</a:t>
            </a:r>
            <a:r>
              <a:rPr lang="he-IL" baseline="0" dirty="0" smtClean="0"/>
              <a:t> </a:t>
            </a:r>
            <a:r>
              <a:rPr lang="en-US" baseline="0" dirty="0" smtClean="0"/>
              <a:t>and the TPR WORDS to help with the questions about Hebrew—example: the word </a:t>
            </a:r>
            <a:r>
              <a:rPr lang="en-US" i="1" baseline="0" dirty="0" err="1" smtClean="0"/>
              <a:t>Olam</a:t>
            </a:r>
            <a:r>
              <a:rPr lang="en-US" baseline="0" dirty="0" smtClean="0"/>
              <a:t>). Each student should write down their answers and then share them together.</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6</a:t>
            </a:fld>
            <a:endParaRPr lang="en-US"/>
          </a:p>
        </p:txBody>
      </p:sp>
    </p:spTree>
    <p:extLst>
      <p:ext uri="{BB962C8B-B14F-4D97-AF65-F5344CB8AC3E}">
        <p14:creationId xmlns:p14="http://schemas.microsoft.com/office/powerpoint/2010/main" val="232448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each</a:t>
            </a:r>
            <a:r>
              <a:rPr lang="en-US" baseline="0" dirty="0" smtClean="0"/>
              <a:t> word and have the students repeat after you. Ask students what they think each word means based on the pictures. What blessing do we </a:t>
            </a:r>
            <a:r>
              <a:rPr lang="it-IT" baseline="0" dirty="0" smtClean="0"/>
              <a:t>say </a:t>
            </a:r>
            <a:r>
              <a:rPr lang="en-US" baseline="0" dirty="0" smtClean="0"/>
              <a:t>over “</a:t>
            </a:r>
            <a:r>
              <a:rPr lang="en-US" baseline="0" dirty="0" err="1" smtClean="0"/>
              <a:t>lechem</a:t>
            </a:r>
            <a:r>
              <a:rPr lang="en-US" baseline="0" dirty="0" smtClean="0"/>
              <a:t>”? When are we NOT allowed to eat “</a:t>
            </a:r>
            <a:r>
              <a:rPr lang="en-US" baseline="0" dirty="0" err="1" smtClean="0"/>
              <a:t>lechem</a:t>
            </a:r>
            <a:r>
              <a:rPr lang="en-US" baseline="0" dirty="0" smtClean="0"/>
              <a:t>”? What emotion is often associated with a “</a:t>
            </a:r>
            <a:r>
              <a:rPr lang="en-US" baseline="0" dirty="0" err="1" smtClean="0"/>
              <a:t>lev</a:t>
            </a:r>
            <a:r>
              <a:rPr lang="en-US" baseline="0" dirty="0" smtClean="0"/>
              <a:t>”? What holiday do we use a “</a:t>
            </a:r>
            <a:r>
              <a:rPr lang="en-US" baseline="0" dirty="0" err="1" smtClean="0"/>
              <a:t>lulav</a:t>
            </a:r>
            <a:r>
              <a:rPr lang="en-US" baseline="0" dirty="0" smtClean="0"/>
              <a:t>” on? What do we do with a “</a:t>
            </a:r>
            <a:r>
              <a:rPr lang="en-US" baseline="0" dirty="0" err="1" smtClean="0"/>
              <a:t>lulav</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7</a:t>
            </a:fld>
            <a:endParaRPr lang="en-US"/>
          </a:p>
        </p:txBody>
      </p:sp>
    </p:spTree>
    <p:extLst>
      <p:ext uri="{BB962C8B-B14F-4D97-AF65-F5344CB8AC3E}">
        <p14:creationId xmlns:p14="http://schemas.microsoft.com/office/powerpoint/2010/main" val="23244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lines 1 and 2 everyone together. Lines 3 and 4 read “popcorn” or such</a:t>
            </a:r>
            <a:r>
              <a:rPr lang="en-US" baseline="0" dirty="0" smtClean="0"/>
              <a:t> that every student reads one word in a cycle.</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8</a:t>
            </a:fld>
            <a:endParaRPr lang="en-US"/>
          </a:p>
        </p:txBody>
      </p:sp>
    </p:spTree>
    <p:extLst>
      <p:ext uri="{BB962C8B-B14F-4D97-AF65-F5344CB8AC3E}">
        <p14:creationId xmlns:p14="http://schemas.microsoft.com/office/powerpoint/2010/main" val="213992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lines 5-8 ask students to find all of the shin, bet, </a:t>
            </a:r>
            <a:r>
              <a:rPr lang="en-US" baseline="0" dirty="0" err="1" smtClean="0"/>
              <a:t>tav</a:t>
            </a:r>
            <a:r>
              <a:rPr lang="en-US" baseline="0" dirty="0" smtClean="0"/>
              <a:t>, and lamed. How many of each are there? Give every student a different color. Pick a word on the page and ask students to circle it. Whoever circles it first gets to choose the next word for the students to circle. For words that have multiple spelling/appearances on the page (such as “</a:t>
            </a:r>
            <a:r>
              <a:rPr lang="en-US" baseline="0" dirty="0" err="1" smtClean="0"/>
              <a:t>lah</a:t>
            </a:r>
            <a:r>
              <a:rPr lang="en-US" baseline="0" dirty="0" smtClean="0"/>
              <a:t>”), circling any of them is correct.</a:t>
            </a:r>
            <a:endParaRPr lang="en-US" dirty="0"/>
          </a:p>
        </p:txBody>
      </p:sp>
      <p:sp>
        <p:nvSpPr>
          <p:cNvPr id="4" name="Slide Number Placeholder 3"/>
          <p:cNvSpPr>
            <a:spLocks noGrp="1"/>
          </p:cNvSpPr>
          <p:nvPr>
            <p:ph type="sldNum" sz="quarter" idx="10"/>
          </p:nvPr>
        </p:nvSpPr>
        <p:spPr/>
        <p:txBody>
          <a:bodyPr/>
          <a:lstStyle/>
          <a:p>
            <a:fld id="{C9E12D49-E7C1-024F-A738-2F5F40400BDC}" type="slidenum">
              <a:rPr lang="en-US" smtClean="0"/>
              <a:t>9</a:t>
            </a:fld>
            <a:endParaRPr lang="en-US"/>
          </a:p>
        </p:txBody>
      </p:sp>
    </p:spTree>
    <p:extLst>
      <p:ext uri="{BB962C8B-B14F-4D97-AF65-F5344CB8AC3E}">
        <p14:creationId xmlns:p14="http://schemas.microsoft.com/office/powerpoint/2010/main" val="2139925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SHOULD BE</a:t>
            </a:r>
            <a:r>
              <a:rPr lang="en-US" dirty="0" smtClean="0"/>
              <a:t> DANCING,</a:t>
            </a:r>
            <a:r>
              <a:rPr lang="en-US" baseline="0" dirty="0" smtClean="0"/>
              <a:t> YEAH</a:t>
            </a:r>
            <a:r>
              <a:rPr lang="en-US" dirty="0" smtClean="0"/>
              <a:t>!!!</a:t>
            </a:r>
          </a:p>
          <a:p>
            <a:r>
              <a:rPr lang="en-US" dirty="0" smtClean="0"/>
              <a:t>http://</a:t>
            </a:r>
            <a:r>
              <a:rPr lang="en-US" dirty="0" err="1" smtClean="0"/>
              <a:t>safeshare.tv</a:t>
            </a:r>
            <a:r>
              <a:rPr lang="en-US" dirty="0" smtClean="0"/>
              <a:t>/w/</a:t>
            </a:r>
            <a:r>
              <a:rPr lang="en-US" dirty="0" err="1" smtClean="0"/>
              <a:t>ZUWURdPvrg</a:t>
            </a:r>
            <a:endParaRPr lang="en-US" dirty="0" smtClean="0"/>
          </a:p>
        </p:txBody>
      </p:sp>
      <p:sp>
        <p:nvSpPr>
          <p:cNvPr id="4" name="Slide Number Placeholder 3"/>
          <p:cNvSpPr>
            <a:spLocks noGrp="1"/>
          </p:cNvSpPr>
          <p:nvPr>
            <p:ph type="sldNum" sz="quarter" idx="10"/>
          </p:nvPr>
        </p:nvSpPr>
        <p:spPr/>
        <p:txBody>
          <a:bodyPr/>
          <a:lstStyle/>
          <a:p>
            <a:fld id="{C9E12D49-E7C1-024F-A738-2F5F40400BDC}" type="slidenum">
              <a:rPr lang="en-US" smtClean="0"/>
              <a:t>10</a:t>
            </a:fld>
            <a:endParaRPr lang="en-US"/>
          </a:p>
        </p:txBody>
      </p:sp>
    </p:spTree>
    <p:extLst>
      <p:ext uri="{BB962C8B-B14F-4D97-AF65-F5344CB8AC3E}">
        <p14:creationId xmlns:p14="http://schemas.microsoft.com/office/powerpoint/2010/main" val="986807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29DF55-8A2D-B04F-9270-E44EAEC2B7A6}" type="datetimeFigureOut">
              <a:rPr lang="en-US" smtClean="0"/>
              <a:t>1/16/17</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3E68F1-CB49-E549-ADFE-464EAC6C0BA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9DF55-8A2D-B04F-9270-E44EAEC2B7A6}"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3E68F1-CB49-E549-ADFE-464EAC6C0B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73E68F1-CB49-E549-ADFE-464EAC6C0BA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29DF55-8A2D-B04F-9270-E44EAEC2B7A6}"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29DF55-8A2D-B04F-9270-E44EAEC2B7A6}"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73E68F1-CB49-E549-ADFE-464EAC6C0BA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129DF55-8A2D-B04F-9270-E44EAEC2B7A6}" type="datetimeFigureOut">
              <a:rPr lang="en-US" smtClean="0"/>
              <a:t>1/16/17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73E68F1-CB49-E549-ADFE-464EAC6C0BA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129DF55-8A2D-B04F-9270-E44EAEC2B7A6}"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3E68F1-CB49-E549-ADFE-464EAC6C0BA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29DF55-8A2D-B04F-9270-E44EAEC2B7A6}" type="datetimeFigureOut">
              <a:rPr lang="en-US" smtClean="0"/>
              <a:t>1/16/17</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73E68F1-CB49-E549-ADFE-464EAC6C0BA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29DF55-8A2D-B04F-9270-E44EAEC2B7A6}"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73E68F1-CB49-E549-ADFE-464EAC6C0B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129DF55-8A2D-B04F-9270-E44EAEC2B7A6}"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73E68F1-CB49-E549-ADFE-464EAC6C0B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73E68F1-CB49-E549-ADFE-464EAC6C0BA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129DF55-8A2D-B04F-9270-E44EAEC2B7A6}" type="datetimeFigureOut">
              <a:rPr lang="en-US" smtClean="0"/>
              <a:t>1/16/17</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73E68F1-CB49-E549-ADFE-464EAC6C0BA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129DF55-8A2D-B04F-9270-E44EAEC2B7A6}" type="datetimeFigureOut">
              <a:rPr lang="en-US" smtClean="0"/>
              <a:t>1/16/17</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129DF55-8A2D-B04F-9270-E44EAEC2B7A6}" type="datetimeFigureOut">
              <a:rPr lang="en-US" smtClean="0"/>
              <a:t>1/16/17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73E68F1-CB49-E549-ADFE-464EAC6C0BA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safeshare.tv/w/ZUWURdPvrg"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hyperlink" Target="http://safeshare.tv/w/cclrDgbfCw"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jpg"/><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gif"/><Relationship Id="rId5" Type="http://schemas.openxmlformats.org/officeDocument/2006/relationships/image" Target="../media/image9.jpg"/><Relationship Id="rId6"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757697"/>
            <a:ext cx="4859866" cy="1497322"/>
          </a:xfrm>
        </p:spPr>
        <p:txBody>
          <a:bodyPr>
            <a:normAutofit fontScale="92500"/>
          </a:bodyPr>
          <a:lstStyle/>
          <a:p>
            <a:r>
              <a:rPr lang="en-US" sz="3600" dirty="0" smtClean="0"/>
              <a:t>Our new letter of the week is:</a:t>
            </a:r>
            <a:endParaRPr lang="en-US" sz="3600" dirty="0"/>
          </a:p>
        </p:txBody>
      </p:sp>
      <p:sp>
        <p:nvSpPr>
          <p:cNvPr id="2" name="Title 1"/>
          <p:cNvSpPr>
            <a:spLocks noGrp="1"/>
          </p:cNvSpPr>
          <p:nvPr>
            <p:ph type="ctrTitle"/>
          </p:nvPr>
        </p:nvSpPr>
        <p:spPr/>
        <p:txBody>
          <a:bodyPr/>
          <a:lstStyle/>
          <a:p>
            <a:r>
              <a:rPr lang="he-IL" sz="9600" dirty="0" smtClean="0"/>
              <a:t>עִבְרִית</a:t>
            </a:r>
            <a:endParaRPr lang="en-US" sz="9600" dirty="0"/>
          </a:p>
        </p:txBody>
      </p:sp>
      <p:sp>
        <p:nvSpPr>
          <p:cNvPr id="4" name="TextBox 3"/>
          <p:cNvSpPr txBox="1"/>
          <p:nvPr/>
        </p:nvSpPr>
        <p:spPr>
          <a:xfrm rot="19676882">
            <a:off x="169335" y="609309"/>
            <a:ext cx="1659467" cy="400110"/>
          </a:xfrm>
          <a:prstGeom prst="rect">
            <a:avLst/>
          </a:prstGeom>
          <a:noFill/>
        </p:spPr>
        <p:txBody>
          <a:bodyPr wrap="square" rtlCol="0">
            <a:spAutoFit/>
          </a:bodyPr>
          <a:lstStyle/>
          <a:p>
            <a:pPr algn="ctr"/>
            <a:r>
              <a:rPr lang="en-US" sz="2000" b="1" dirty="0" smtClean="0">
                <a:solidFill>
                  <a:srgbClr val="D16349"/>
                </a:solidFill>
              </a:rPr>
              <a:t>Lesson 4</a:t>
            </a:r>
            <a:endParaRPr lang="en-US" sz="2000" b="1" dirty="0">
              <a:solidFill>
                <a:srgbClr val="D16349"/>
              </a:solidFill>
            </a:endParaRPr>
          </a:p>
        </p:txBody>
      </p:sp>
      <p:sp>
        <p:nvSpPr>
          <p:cNvPr id="5" name="TextBox 4"/>
          <p:cNvSpPr txBox="1"/>
          <p:nvPr/>
        </p:nvSpPr>
        <p:spPr>
          <a:xfrm>
            <a:off x="5630334" y="1900528"/>
            <a:ext cx="2472267" cy="4708981"/>
          </a:xfrm>
          <a:prstGeom prst="rect">
            <a:avLst/>
          </a:prstGeom>
          <a:noFill/>
        </p:spPr>
        <p:txBody>
          <a:bodyPr wrap="square" rtlCol="0">
            <a:spAutoFit/>
          </a:bodyPr>
          <a:lstStyle/>
          <a:p>
            <a:pPr algn="r"/>
            <a:r>
              <a:rPr lang="he-IL" sz="30000" dirty="0"/>
              <a:t>ל</a:t>
            </a:r>
            <a:endParaRPr lang="en-US" sz="30000" dirty="0"/>
          </a:p>
        </p:txBody>
      </p:sp>
    </p:spTree>
    <p:extLst>
      <p:ext uri="{BB962C8B-B14F-4D97-AF65-F5344CB8AC3E}">
        <p14:creationId xmlns:p14="http://schemas.microsoft.com/office/powerpoint/2010/main" val="22080631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BREAK!!!</a:t>
            </a:r>
            <a:endParaRPr lang="en-US" dirty="0"/>
          </a:p>
        </p:txBody>
      </p:sp>
      <p:pic>
        <p:nvPicPr>
          <p:cNvPr id="3" name="Picture 2" descr="Screen Shot 2014-03-23 at 9.46.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86" y="1562617"/>
            <a:ext cx="7623047" cy="4734514"/>
          </a:xfrm>
          <a:prstGeom prst="rect">
            <a:avLst/>
          </a:prstGeom>
        </p:spPr>
      </p:pic>
      <p:sp>
        <p:nvSpPr>
          <p:cNvPr id="4" name="Action Button: Forward or Next 3">
            <a:hlinkClick r:id="rId4" highlightClick="1"/>
          </p:cNvPr>
          <p:cNvSpPr/>
          <p:nvPr/>
        </p:nvSpPr>
        <p:spPr>
          <a:xfrm>
            <a:off x="3589866" y="3268133"/>
            <a:ext cx="1964267" cy="125306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1301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Practice WRITING!</a:t>
            </a:r>
            <a:endParaRPr lang="en-US" dirty="0"/>
          </a:p>
        </p:txBody>
      </p:sp>
      <p:sp>
        <p:nvSpPr>
          <p:cNvPr id="6" name="Content Placeholder 5"/>
          <p:cNvSpPr>
            <a:spLocks noGrp="1"/>
          </p:cNvSpPr>
          <p:nvPr>
            <p:ph sz="quarter" idx="1"/>
          </p:nvPr>
        </p:nvSpPr>
        <p:spPr>
          <a:xfrm>
            <a:off x="301752" y="1527048"/>
            <a:ext cx="8503920" cy="1842685"/>
          </a:xfrm>
        </p:spPr>
        <p:txBody>
          <a:bodyPr>
            <a:normAutofit/>
          </a:bodyPr>
          <a:lstStyle/>
          <a:p>
            <a:r>
              <a:rPr lang="en-US" dirty="0" smtClean="0"/>
              <a:t>Get out a pencil and paper. On your paper start practicing writing the letter. One by one I’ll have you show me your work by holding your paper to the camera.</a:t>
            </a:r>
          </a:p>
        </p:txBody>
      </p:sp>
      <p:sp>
        <p:nvSpPr>
          <p:cNvPr id="2" name="TextBox 1"/>
          <p:cNvSpPr txBox="1"/>
          <p:nvPr/>
        </p:nvSpPr>
        <p:spPr>
          <a:xfrm>
            <a:off x="3505202" y="3793067"/>
            <a:ext cx="2235200" cy="2246769"/>
          </a:xfrm>
          <a:prstGeom prst="rect">
            <a:avLst/>
          </a:prstGeom>
          <a:noFill/>
        </p:spPr>
        <p:txBody>
          <a:bodyPr wrap="square" rtlCol="0">
            <a:spAutoFit/>
          </a:bodyPr>
          <a:lstStyle/>
          <a:p>
            <a:pPr algn="ctr"/>
            <a:r>
              <a:rPr lang="he-IL" sz="14000" b="1" dirty="0"/>
              <a:t>ל</a:t>
            </a:r>
            <a:endParaRPr lang="en-US" sz="14000" b="1" dirty="0"/>
          </a:p>
        </p:txBody>
      </p:sp>
      <p:sp>
        <p:nvSpPr>
          <p:cNvPr id="7" name="TextBox 6"/>
          <p:cNvSpPr txBox="1"/>
          <p:nvPr/>
        </p:nvSpPr>
        <p:spPr>
          <a:xfrm>
            <a:off x="3572931" y="3522133"/>
            <a:ext cx="338669" cy="369332"/>
          </a:xfrm>
          <a:prstGeom prst="rect">
            <a:avLst/>
          </a:prstGeom>
          <a:solidFill>
            <a:srgbClr val="FFFF00"/>
          </a:solidFill>
        </p:spPr>
        <p:txBody>
          <a:bodyPr wrap="square" rtlCol="0">
            <a:spAutoFit/>
          </a:bodyPr>
          <a:lstStyle/>
          <a:p>
            <a:r>
              <a:rPr lang="he-IL" b="1" dirty="0" smtClean="0"/>
              <a:t>1</a:t>
            </a:r>
            <a:endParaRPr lang="en-US" b="1" dirty="0"/>
          </a:p>
        </p:txBody>
      </p:sp>
      <p:sp>
        <p:nvSpPr>
          <p:cNvPr id="8" name="TextBox 7"/>
          <p:cNvSpPr txBox="1"/>
          <p:nvPr/>
        </p:nvSpPr>
        <p:spPr>
          <a:xfrm>
            <a:off x="4521200" y="3891465"/>
            <a:ext cx="338669" cy="369332"/>
          </a:xfrm>
          <a:prstGeom prst="rect">
            <a:avLst/>
          </a:prstGeom>
          <a:solidFill>
            <a:srgbClr val="FFFF00"/>
          </a:solidFill>
        </p:spPr>
        <p:txBody>
          <a:bodyPr wrap="square" rtlCol="0">
            <a:spAutoFit/>
          </a:bodyPr>
          <a:lstStyle/>
          <a:p>
            <a:pPr algn="ctr"/>
            <a:r>
              <a:rPr lang="he-IL" b="1" dirty="0" smtClean="0"/>
              <a:t>2</a:t>
            </a:r>
            <a:endParaRPr lang="en-US" b="1" dirty="0"/>
          </a:p>
        </p:txBody>
      </p:sp>
      <p:sp>
        <p:nvSpPr>
          <p:cNvPr id="9" name="Down Arrow 8"/>
          <p:cNvSpPr/>
          <p:nvPr/>
        </p:nvSpPr>
        <p:spPr>
          <a:xfrm>
            <a:off x="3911600" y="3369733"/>
            <a:ext cx="270933" cy="145306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a:off x="4521200" y="4260797"/>
            <a:ext cx="829733" cy="29427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Bent Arrow 11"/>
          <p:cNvSpPr/>
          <p:nvPr/>
        </p:nvSpPr>
        <p:spPr>
          <a:xfrm rot="10800000">
            <a:off x="3810002" y="4555067"/>
            <a:ext cx="1638680" cy="1642533"/>
          </a:xfrm>
          <a:prstGeom prst="bentArrow">
            <a:avLst>
              <a:gd name="adj1" fmla="val 9500"/>
              <a:gd name="adj2" fmla="val 11566"/>
              <a:gd name="adj3" fmla="val 14666"/>
              <a:gd name="adj4" fmla="val 819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571067" y="4555067"/>
            <a:ext cx="338669" cy="369332"/>
          </a:xfrm>
          <a:prstGeom prst="rect">
            <a:avLst/>
          </a:prstGeom>
          <a:solidFill>
            <a:srgbClr val="FFFF00"/>
          </a:solidFill>
        </p:spPr>
        <p:txBody>
          <a:bodyPr wrap="square" rtlCol="0">
            <a:spAutoFit/>
          </a:bodyPr>
          <a:lstStyle/>
          <a:p>
            <a:pPr algn="ctr"/>
            <a:r>
              <a:rPr lang="he-IL" b="1" dirty="0"/>
              <a:t>3</a:t>
            </a:r>
            <a:endParaRPr lang="en-US" b="1" dirty="0"/>
          </a:p>
        </p:txBody>
      </p:sp>
    </p:spTree>
    <p:extLst>
      <p:ext uri="{BB962C8B-B14F-4D97-AF65-F5344CB8AC3E}">
        <p14:creationId xmlns:p14="http://schemas.microsoft.com/office/powerpoint/2010/main" val="1250906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Reading Practice: </a:t>
            </a:r>
            <a:r>
              <a:rPr lang="he-IL" dirty="0" smtClean="0">
                <a:solidFill>
                  <a:srgbClr val="8CADAE">
                    <a:shade val="75000"/>
                  </a:srgbClr>
                </a:solidFill>
                <a:cs typeface="Times New Roman"/>
              </a:rPr>
              <a:t>וֹ</a:t>
            </a:r>
            <a:endParaRPr lang="en-US" dirty="0"/>
          </a:p>
        </p:txBody>
      </p:sp>
      <p:sp>
        <p:nvSpPr>
          <p:cNvPr id="5" name="TextBox 4"/>
          <p:cNvSpPr txBox="1"/>
          <p:nvPr/>
        </p:nvSpPr>
        <p:spPr>
          <a:xfrm>
            <a:off x="301753" y="1661067"/>
            <a:ext cx="8534400" cy="1446550"/>
          </a:xfrm>
          <a:prstGeom prst="rect">
            <a:avLst/>
          </a:prstGeom>
          <a:solidFill>
            <a:srgbClr val="FFF185"/>
          </a:solidFill>
        </p:spPr>
        <p:txBody>
          <a:bodyPr wrap="square" rtlCol="0">
            <a:spAutoFit/>
          </a:bodyPr>
          <a:lstStyle/>
          <a:p>
            <a:pPr algn="ctr"/>
            <a:r>
              <a:rPr lang="he-IL" sz="4400" dirty="0" smtClean="0"/>
              <a:t>כָּל הַעוֹלָם כֻּלּוֹ גֶּשֶׁר צַר מְאֹד,</a:t>
            </a:r>
          </a:p>
          <a:p>
            <a:pPr algn="ctr"/>
            <a:r>
              <a:rPr lang="he-IL" sz="4400" dirty="0" smtClean="0"/>
              <a:t>וְהַעִקָּר לֹא </a:t>
            </a:r>
            <a:r>
              <a:rPr lang="he-IL" sz="4400" dirty="0"/>
              <a:t>לְפַחֵד כְּלָל</a:t>
            </a:r>
          </a:p>
        </p:txBody>
      </p:sp>
      <p:sp>
        <p:nvSpPr>
          <p:cNvPr id="7" name="Rectangle 6"/>
          <p:cNvSpPr/>
          <p:nvPr/>
        </p:nvSpPr>
        <p:spPr>
          <a:xfrm>
            <a:off x="301753" y="3310467"/>
            <a:ext cx="8534399" cy="3108544"/>
          </a:xfrm>
          <a:prstGeom prst="rect">
            <a:avLst/>
          </a:prstGeom>
          <a:solidFill>
            <a:srgbClr val="FFF185"/>
          </a:solidFill>
        </p:spPr>
        <p:txBody>
          <a:bodyPr wrap="square">
            <a:spAutoFit/>
          </a:bodyPr>
          <a:lstStyle/>
          <a:p>
            <a:pPr algn="ctr"/>
            <a:r>
              <a:rPr lang="en-US" sz="2800" dirty="0"/>
              <a:t>The whole world</a:t>
            </a:r>
          </a:p>
          <a:p>
            <a:pPr algn="ctr"/>
            <a:r>
              <a:rPr lang="en-US" sz="2800" dirty="0"/>
              <a:t>is a very narrow bridge - </a:t>
            </a:r>
          </a:p>
          <a:p>
            <a:pPr algn="ctr"/>
            <a:r>
              <a:rPr lang="en-US" sz="2800" dirty="0"/>
              <a:t>A very narrow bridge.</a:t>
            </a:r>
          </a:p>
          <a:p>
            <a:pPr algn="ctr"/>
            <a:endParaRPr lang="en-US" sz="2800" dirty="0"/>
          </a:p>
          <a:p>
            <a:pPr algn="ctr"/>
            <a:r>
              <a:rPr lang="en-US" sz="2800" dirty="0"/>
              <a:t>And the main thing to recall - </a:t>
            </a:r>
          </a:p>
          <a:p>
            <a:pPr algn="ctr"/>
            <a:r>
              <a:rPr lang="en-US" sz="2800" dirty="0"/>
              <a:t>is not to be afraid - </a:t>
            </a:r>
          </a:p>
          <a:p>
            <a:pPr algn="ctr"/>
            <a:r>
              <a:rPr lang="en-US" sz="2800" dirty="0"/>
              <a:t>not to be afraid at all.</a:t>
            </a:r>
          </a:p>
        </p:txBody>
      </p:sp>
      <p:sp>
        <p:nvSpPr>
          <p:cNvPr id="9" name="Action Button: Sound 8">
            <a:hlinkClick r:id="rId4" highlightClick="1">
              <a:snd r:embed="rId3" name="Applause"/>
            </a:hlinkClick>
          </p:cNvPr>
          <p:cNvSpPr/>
          <p:nvPr/>
        </p:nvSpPr>
        <p:spPr>
          <a:xfrm>
            <a:off x="7366000" y="4351867"/>
            <a:ext cx="1202267" cy="94826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5077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Reading Practice:</a:t>
            </a:r>
            <a:r>
              <a:rPr lang="it-IT" dirty="0" smtClean="0"/>
              <a:t> </a:t>
            </a:r>
            <a:r>
              <a:rPr lang="he-IL" dirty="0" smtClean="0">
                <a:cs typeface="+mn-cs"/>
              </a:rPr>
              <a:t>וֹ</a:t>
            </a:r>
            <a:r>
              <a:rPr lang="en-US" dirty="0" smtClean="0">
                <a:cs typeface="+mn-cs"/>
              </a:rPr>
              <a:t> </a:t>
            </a:r>
            <a:endParaRPr lang="en-US" dirty="0"/>
          </a:p>
        </p:txBody>
      </p:sp>
      <p:pic>
        <p:nvPicPr>
          <p:cNvPr id="3" name="Picture 2" descr="4_dropbox_lamed3.png"/>
          <p:cNvPicPr>
            <a:picLocks noChangeAspect="1"/>
          </p:cNvPicPr>
          <p:nvPr/>
        </p:nvPicPr>
        <p:blipFill rotWithShape="1">
          <a:blip r:embed="rId3">
            <a:extLst>
              <a:ext uri="{28A0092B-C50C-407E-A947-70E740481C1C}">
                <a14:useLocalDpi xmlns:a14="http://schemas.microsoft.com/office/drawing/2010/main" val="0"/>
              </a:ext>
            </a:extLst>
          </a:blip>
          <a:srcRect l="24672" t="40602"/>
          <a:stretch/>
        </p:blipFill>
        <p:spPr>
          <a:xfrm>
            <a:off x="301752" y="1642534"/>
            <a:ext cx="8534400" cy="4581794"/>
          </a:xfrm>
          <a:prstGeom prst="rect">
            <a:avLst/>
          </a:prstGeom>
        </p:spPr>
      </p:pic>
    </p:spTree>
    <p:extLst>
      <p:ext uri="{BB962C8B-B14F-4D97-AF65-F5344CB8AC3E}">
        <p14:creationId xmlns:p14="http://schemas.microsoft.com/office/powerpoint/2010/main" val="21106737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Four Quarters of Jerusalem</a:t>
            </a:r>
            <a:endParaRPr lang="en-US" dirty="0"/>
          </a:p>
        </p:txBody>
      </p:sp>
      <p:pic>
        <p:nvPicPr>
          <p:cNvPr id="2" name="Picture 1" descr="4_old city four quart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 y="1591733"/>
            <a:ext cx="8529844" cy="4521200"/>
          </a:xfrm>
          <a:prstGeom prst="rect">
            <a:avLst/>
          </a:prstGeom>
        </p:spPr>
      </p:pic>
    </p:spTree>
    <p:extLst>
      <p:ext uri="{BB962C8B-B14F-4D97-AF65-F5344CB8AC3E}">
        <p14:creationId xmlns:p14="http://schemas.microsoft.com/office/powerpoint/2010/main" val="2577818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Week!</a:t>
            </a:r>
            <a:endParaRPr lang="en-US" dirty="0"/>
          </a:p>
        </p:txBody>
      </p:sp>
      <p:sp>
        <p:nvSpPr>
          <p:cNvPr id="6" name="Content Placeholder 5"/>
          <p:cNvSpPr>
            <a:spLocks noGrp="1"/>
          </p:cNvSpPr>
          <p:nvPr>
            <p:ph sz="quarter" idx="1"/>
          </p:nvPr>
        </p:nvSpPr>
        <p:spPr>
          <a:xfrm>
            <a:off x="301752" y="1527048"/>
            <a:ext cx="8503920" cy="2740152"/>
          </a:xfrm>
        </p:spPr>
        <p:txBody>
          <a:bodyPr/>
          <a:lstStyle/>
          <a:p>
            <a:r>
              <a:rPr lang="en-US" dirty="0" smtClean="0"/>
              <a:t>We will review the letters we have already learned and our “Total Physical Response” words.</a:t>
            </a:r>
          </a:p>
          <a:p>
            <a:r>
              <a:rPr lang="en-US" dirty="0" smtClean="0"/>
              <a:t>We will learn the letter </a:t>
            </a:r>
            <a:r>
              <a:rPr lang="en-US" i="1" dirty="0" smtClean="0"/>
              <a:t>Mem </a:t>
            </a:r>
            <a:r>
              <a:rPr lang="he-IL" dirty="0" smtClean="0"/>
              <a:t>מ</a:t>
            </a:r>
            <a:r>
              <a:rPr lang="en-US" dirty="0" smtClean="0"/>
              <a:t> and the </a:t>
            </a:r>
            <a:r>
              <a:rPr lang="en-US" i="1" dirty="0" err="1" smtClean="0"/>
              <a:t>Ee</a:t>
            </a:r>
            <a:r>
              <a:rPr lang="en-US" i="1" dirty="0" smtClean="0"/>
              <a:t> </a:t>
            </a:r>
            <a:r>
              <a:rPr lang="en-US" dirty="0" smtClean="0"/>
              <a:t>vowel. </a:t>
            </a:r>
            <a:endParaRPr lang="he-IL" dirty="0" smtClean="0"/>
          </a:p>
        </p:txBody>
      </p:sp>
      <p:sp>
        <p:nvSpPr>
          <p:cNvPr id="2" name="TextBox 1"/>
          <p:cNvSpPr txBox="1"/>
          <p:nvPr/>
        </p:nvSpPr>
        <p:spPr>
          <a:xfrm>
            <a:off x="301752" y="4588933"/>
            <a:ext cx="8503920" cy="1754327"/>
          </a:xfrm>
          <a:prstGeom prst="rect">
            <a:avLst/>
          </a:prstGeom>
          <a:solidFill>
            <a:schemeClr val="accent2">
              <a:lumMod val="40000"/>
              <a:lumOff val="60000"/>
            </a:schemeClr>
          </a:solidFill>
        </p:spPr>
        <p:txBody>
          <a:bodyPr wrap="square" rtlCol="0">
            <a:spAutoFit/>
          </a:bodyPr>
          <a:lstStyle/>
          <a:p>
            <a:r>
              <a:rPr lang="en-US" sz="3600" dirty="0" smtClean="0"/>
              <a:t>Before Next Class </a:t>
            </a:r>
          </a:p>
          <a:p>
            <a:r>
              <a:rPr lang="en-US" sz="3600" dirty="0" smtClean="0"/>
              <a:t>Complete Lesson </a:t>
            </a:r>
            <a:r>
              <a:rPr lang="he-IL" sz="3600" dirty="0"/>
              <a:t>4</a:t>
            </a:r>
            <a:r>
              <a:rPr lang="en-US" sz="3600" dirty="0" smtClean="0"/>
              <a:t>: The Letter Lamed on </a:t>
            </a:r>
            <a:r>
              <a:rPr lang="en-US" sz="3600" smtClean="0"/>
              <a:t>My.ShalomLearning.org</a:t>
            </a:r>
            <a:endParaRPr lang="en-US" sz="3600" dirty="0"/>
          </a:p>
        </p:txBody>
      </p:sp>
    </p:spTree>
    <p:extLst>
      <p:ext uri="{BB962C8B-B14F-4D97-AF65-F5344CB8AC3E}">
        <p14:creationId xmlns:p14="http://schemas.microsoft.com/office/powerpoint/2010/main" val="405482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38666"/>
            <a:ext cx="8534400" cy="758952"/>
          </a:xfrm>
        </p:spPr>
        <p:txBody>
          <a:bodyPr>
            <a:noAutofit/>
          </a:bodyPr>
          <a:lstStyle/>
          <a:p>
            <a:r>
              <a:rPr lang="en-US" sz="6600" dirty="0" smtClean="0">
                <a:solidFill>
                  <a:schemeClr val="accent1"/>
                </a:solidFill>
              </a:rPr>
              <a:t>Agenda</a:t>
            </a:r>
            <a:endParaRPr lang="en-US" sz="6600" dirty="0">
              <a:solidFill>
                <a:schemeClr val="accent1"/>
              </a:solidFill>
            </a:endParaRPr>
          </a:p>
        </p:txBody>
      </p:sp>
      <p:sp>
        <p:nvSpPr>
          <p:cNvPr id="4" name="Subtitle 3"/>
          <p:cNvSpPr>
            <a:spLocks noGrp="1"/>
          </p:cNvSpPr>
          <p:nvPr>
            <p:ph sz="quarter" idx="1"/>
          </p:nvPr>
        </p:nvSpPr>
        <p:spPr>
          <a:xfrm>
            <a:off x="301752" y="1527048"/>
            <a:ext cx="4287181" cy="4572000"/>
          </a:xfrm>
        </p:spPr>
        <p:txBody>
          <a:bodyPr>
            <a:normAutofit lnSpcReduction="10000"/>
          </a:bodyPr>
          <a:lstStyle/>
          <a:p>
            <a:r>
              <a:rPr lang="en-US" sz="2800" dirty="0" smtClean="0"/>
              <a:t>Hebrew and TPR Review</a:t>
            </a:r>
          </a:p>
          <a:p>
            <a:pPr marL="285750" indent="-285750" algn="l">
              <a:buFont typeface="Arial"/>
              <a:buChar char="•"/>
            </a:pPr>
            <a:r>
              <a:rPr lang="en-US" sz="2800" dirty="0" smtClean="0"/>
              <a:t>Meet the Letter </a:t>
            </a:r>
            <a:r>
              <a:rPr lang="en-US" sz="2800" i="1" dirty="0" err="1" smtClean="0"/>
              <a:t>Tav</a:t>
            </a:r>
            <a:endParaRPr lang="en-US" sz="2800" dirty="0" smtClean="0"/>
          </a:p>
          <a:p>
            <a:pPr marL="285750" indent="-285750" algn="l">
              <a:buFont typeface="Arial"/>
              <a:buChar char="•"/>
            </a:pPr>
            <a:r>
              <a:rPr lang="en-US" sz="2800" dirty="0" smtClean="0"/>
              <a:t>Reading practice </a:t>
            </a:r>
            <a:r>
              <a:rPr lang="en-US" sz="2800" dirty="0"/>
              <a:t>I</a:t>
            </a:r>
            <a:endParaRPr lang="en-US" sz="2800" dirty="0" smtClean="0"/>
          </a:p>
          <a:p>
            <a:pPr marL="285750" indent="-285750" algn="l">
              <a:buFont typeface="Arial"/>
              <a:buChar char="•"/>
            </a:pPr>
            <a:r>
              <a:rPr lang="en-US" sz="2800" dirty="0" smtClean="0"/>
              <a:t>BRAIN BREAK</a:t>
            </a:r>
          </a:p>
          <a:p>
            <a:pPr marL="285750" indent="-285750" algn="l">
              <a:buFont typeface="Arial"/>
              <a:buChar char="•"/>
            </a:pPr>
            <a:r>
              <a:rPr lang="en-US" sz="2800" dirty="0" smtClean="0"/>
              <a:t>Writing practice</a:t>
            </a:r>
          </a:p>
          <a:p>
            <a:pPr marL="285750" indent="-285750" algn="l">
              <a:buFont typeface="Arial"/>
              <a:buChar char="•"/>
            </a:pPr>
            <a:r>
              <a:rPr lang="en-US" sz="2800" dirty="0" smtClean="0"/>
              <a:t>Reading Practice II</a:t>
            </a:r>
          </a:p>
          <a:p>
            <a:pPr marL="285750" indent="-285750" algn="l">
              <a:buFont typeface="Arial"/>
              <a:buChar char="•"/>
            </a:pPr>
            <a:r>
              <a:rPr lang="en-US" sz="2800" dirty="0" smtClean="0"/>
              <a:t>Four Quarters</a:t>
            </a:r>
          </a:p>
          <a:p>
            <a:pPr marL="285750" indent="-285750" algn="l">
              <a:buFont typeface="Arial"/>
              <a:buChar char="•"/>
            </a:pPr>
            <a:r>
              <a:rPr lang="en-US" sz="2800" dirty="0" smtClean="0"/>
              <a:t>Next week </a:t>
            </a:r>
            <a:r>
              <a:rPr lang="en-US" sz="2800" dirty="0"/>
              <a:t>a</a:t>
            </a:r>
            <a:r>
              <a:rPr lang="en-US" sz="2800" dirty="0" smtClean="0"/>
              <a:t>nd Homework</a:t>
            </a:r>
            <a:endParaRPr lang="en-US" sz="2800" dirty="0"/>
          </a:p>
        </p:txBody>
      </p:sp>
      <p:pic>
        <p:nvPicPr>
          <p:cNvPr id="5" name="Picture 4" descr="Hebrew_letters_bea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425741" y="2254377"/>
            <a:ext cx="4910071" cy="3273381"/>
          </a:xfrm>
          <a:prstGeom prst="rect">
            <a:avLst/>
          </a:prstGeom>
        </p:spPr>
      </p:pic>
    </p:spTree>
    <p:extLst>
      <p:ext uri="{BB962C8B-B14F-4D97-AF65-F5344CB8AC3E}">
        <p14:creationId xmlns:p14="http://schemas.microsoft.com/office/powerpoint/2010/main" val="16135385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Review: Total Physical Response</a:t>
            </a:r>
            <a:endParaRPr lang="en-US" dirty="0"/>
          </a:p>
        </p:txBody>
      </p:sp>
      <p:pic>
        <p:nvPicPr>
          <p:cNvPr id="2" name="Content Placeholder 1" descr="1level_1_flashcards.pdf"/>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8208" b="12942"/>
          <a:stretch/>
        </p:blipFill>
        <p:spPr>
          <a:xfrm>
            <a:off x="301751" y="1202267"/>
            <a:ext cx="8504111" cy="5181600"/>
          </a:xfrm>
        </p:spPr>
      </p:pic>
      <p:pic>
        <p:nvPicPr>
          <p:cNvPr id="7" name="Picture 6" descr="coloring-page-stand-up-dl14848.jpg"/>
          <p:cNvPicPr>
            <a:picLocks noChangeAspect="1"/>
          </p:cNvPicPr>
          <p:nvPr/>
        </p:nvPicPr>
        <p:blipFill>
          <a:blip r:embed="rId4">
            <a:alphaModFix amt="79000"/>
            <a:extLst>
              <a:ext uri="{28A0092B-C50C-407E-A947-70E740481C1C}">
                <a14:useLocalDpi xmlns:a14="http://schemas.microsoft.com/office/drawing/2010/main" val="0"/>
              </a:ext>
            </a:extLst>
          </a:blip>
          <a:stretch>
            <a:fillRect/>
          </a:stretch>
        </p:blipFill>
        <p:spPr>
          <a:xfrm>
            <a:off x="898963" y="1557866"/>
            <a:ext cx="1580987" cy="2277532"/>
          </a:xfrm>
          <a:prstGeom prst="rect">
            <a:avLst/>
          </a:prstGeom>
        </p:spPr>
      </p:pic>
      <p:pic>
        <p:nvPicPr>
          <p:cNvPr id="8" name="Picture 7" descr="teach-me-to-sit-down.gif"/>
          <p:cNvPicPr>
            <a:picLocks noChangeAspect="1"/>
          </p:cNvPicPr>
          <p:nvPr/>
        </p:nvPicPr>
        <p:blipFill>
          <a:blip r:embed="rId5">
            <a:alphaModFix amt="65000"/>
            <a:extLst>
              <a:ext uri="{28A0092B-C50C-407E-A947-70E740481C1C}">
                <a14:useLocalDpi xmlns:a14="http://schemas.microsoft.com/office/drawing/2010/main" val="0"/>
              </a:ext>
            </a:extLst>
          </a:blip>
          <a:stretch>
            <a:fillRect/>
          </a:stretch>
        </p:blipFill>
        <p:spPr>
          <a:xfrm>
            <a:off x="6790267" y="4047066"/>
            <a:ext cx="1511298" cy="2074333"/>
          </a:xfrm>
          <a:prstGeom prst="rect">
            <a:avLst/>
          </a:prstGeom>
        </p:spPr>
      </p:pic>
    </p:spTree>
    <p:extLst>
      <p:ext uri="{BB962C8B-B14F-4D97-AF65-F5344CB8AC3E}">
        <p14:creationId xmlns:p14="http://schemas.microsoft.com/office/powerpoint/2010/main" val="41789344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Total Physical Response</a:t>
            </a:r>
          </a:p>
        </p:txBody>
      </p:sp>
      <p:pic>
        <p:nvPicPr>
          <p:cNvPr id="4" name="Content Placeholder 3" descr="1level_1_flashcards.pdf"/>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21939" t="14135" r="24297" b="15214"/>
          <a:stretch/>
        </p:blipFill>
        <p:spPr>
          <a:xfrm>
            <a:off x="2336798" y="1456267"/>
            <a:ext cx="4572001" cy="4642781"/>
          </a:xfrm>
        </p:spPr>
      </p:pic>
      <p:pic>
        <p:nvPicPr>
          <p:cNvPr id="5" name="Picture 4" descr="walking.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799" y="2472267"/>
            <a:ext cx="1927353" cy="2442307"/>
          </a:xfrm>
          <a:prstGeom prst="rect">
            <a:avLst/>
          </a:prstGeom>
        </p:spPr>
      </p:pic>
      <p:pic>
        <p:nvPicPr>
          <p:cNvPr id="6" name="Picture 5" descr="AMA-to-stop-ICD-10.jpg"/>
          <p:cNvPicPr>
            <a:picLocks noChangeAspect="1"/>
          </p:cNvPicPr>
          <p:nvPr/>
        </p:nvPicPr>
        <p:blipFill rotWithShape="1">
          <a:blip r:embed="rId5">
            <a:extLst>
              <a:ext uri="{28A0092B-C50C-407E-A947-70E740481C1C}">
                <a14:useLocalDpi xmlns:a14="http://schemas.microsoft.com/office/drawing/2010/main" val="0"/>
              </a:ext>
            </a:extLst>
          </a:blip>
          <a:srcRect l="16489" r="13138"/>
          <a:stretch/>
        </p:blipFill>
        <p:spPr>
          <a:xfrm>
            <a:off x="372531" y="2472267"/>
            <a:ext cx="1964267" cy="2442307"/>
          </a:xfrm>
          <a:prstGeom prst="rect">
            <a:avLst/>
          </a:prstGeom>
        </p:spPr>
      </p:pic>
    </p:spTree>
    <p:extLst>
      <p:ext uri="{BB962C8B-B14F-4D97-AF65-F5344CB8AC3E}">
        <p14:creationId xmlns:p14="http://schemas.microsoft.com/office/powerpoint/2010/main" val="36105395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r>
              <a:rPr lang="he-IL" dirty="0"/>
              <a:t> </a:t>
            </a:r>
            <a:r>
              <a:rPr lang="he-IL" dirty="0" smtClean="0"/>
              <a:t>שַׁ, בָּ, ת</a:t>
            </a:r>
            <a:endParaRPr lang="en-US" dirty="0"/>
          </a:p>
        </p:txBody>
      </p:sp>
      <p:pic>
        <p:nvPicPr>
          <p:cNvPr id="4" name="Picture 3" descr="coloring-page-stand-up-dl14848.jpg"/>
          <p:cNvPicPr>
            <a:picLocks noChangeAspect="1"/>
          </p:cNvPicPr>
          <p:nvPr/>
        </p:nvPicPr>
        <p:blipFill>
          <a:blip r:embed="rId3">
            <a:alphaModFix amt="79000"/>
            <a:extLst>
              <a:ext uri="{28A0092B-C50C-407E-A947-70E740481C1C}">
                <a14:useLocalDpi xmlns:a14="http://schemas.microsoft.com/office/drawing/2010/main" val="0"/>
              </a:ext>
            </a:extLst>
          </a:blip>
          <a:stretch>
            <a:fillRect/>
          </a:stretch>
        </p:blipFill>
        <p:spPr>
          <a:xfrm>
            <a:off x="301752" y="1473199"/>
            <a:ext cx="1580987" cy="2277532"/>
          </a:xfrm>
          <a:prstGeom prst="rect">
            <a:avLst/>
          </a:prstGeom>
        </p:spPr>
      </p:pic>
      <p:pic>
        <p:nvPicPr>
          <p:cNvPr id="5" name="Picture 4" descr="teach-me-to-sit-down.gif"/>
          <p:cNvPicPr>
            <a:picLocks noChangeAspect="1"/>
          </p:cNvPicPr>
          <p:nvPr/>
        </p:nvPicPr>
        <p:blipFill>
          <a:blip r:embed="rId4">
            <a:alphaModFix amt="65000"/>
            <a:extLst>
              <a:ext uri="{28A0092B-C50C-407E-A947-70E740481C1C}">
                <a14:useLocalDpi xmlns:a14="http://schemas.microsoft.com/office/drawing/2010/main" val="0"/>
              </a:ext>
            </a:extLst>
          </a:blip>
          <a:stretch>
            <a:fillRect/>
          </a:stretch>
        </p:blipFill>
        <p:spPr>
          <a:xfrm>
            <a:off x="371441" y="4047066"/>
            <a:ext cx="1511298" cy="2218267"/>
          </a:xfrm>
          <a:prstGeom prst="rect">
            <a:avLst/>
          </a:prstGeom>
        </p:spPr>
      </p:pic>
      <p:pic>
        <p:nvPicPr>
          <p:cNvPr id="6" name="Picture 5" descr="AMA-to-stop-ICD-10.jpg"/>
          <p:cNvPicPr>
            <a:picLocks noChangeAspect="1"/>
          </p:cNvPicPr>
          <p:nvPr/>
        </p:nvPicPr>
        <p:blipFill rotWithShape="1">
          <a:blip r:embed="rId5">
            <a:extLst>
              <a:ext uri="{28A0092B-C50C-407E-A947-70E740481C1C}">
                <a14:useLocalDpi xmlns:a14="http://schemas.microsoft.com/office/drawing/2010/main" val="0"/>
              </a:ext>
            </a:extLst>
          </a:blip>
          <a:srcRect l="16489" r="13138"/>
          <a:stretch/>
        </p:blipFill>
        <p:spPr>
          <a:xfrm>
            <a:off x="7196667" y="1473200"/>
            <a:ext cx="1639485" cy="2277532"/>
          </a:xfrm>
          <a:prstGeom prst="rect">
            <a:avLst/>
          </a:prstGeom>
        </p:spPr>
      </p:pic>
      <p:pic>
        <p:nvPicPr>
          <p:cNvPr id="7" name="Picture 6" descr="walkin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6667" y="4047066"/>
            <a:ext cx="1639485" cy="2218267"/>
          </a:xfrm>
          <a:prstGeom prst="rect">
            <a:avLst/>
          </a:prstGeom>
        </p:spPr>
      </p:pic>
      <p:sp>
        <p:nvSpPr>
          <p:cNvPr id="8" name="TextBox 7"/>
          <p:cNvSpPr txBox="1"/>
          <p:nvPr/>
        </p:nvSpPr>
        <p:spPr>
          <a:xfrm>
            <a:off x="1882739" y="2164138"/>
            <a:ext cx="1639394" cy="1569660"/>
          </a:xfrm>
          <a:prstGeom prst="rect">
            <a:avLst/>
          </a:prstGeom>
          <a:noFill/>
        </p:spPr>
        <p:txBody>
          <a:bodyPr wrap="square" rtlCol="0">
            <a:spAutoFit/>
          </a:bodyPr>
          <a:lstStyle/>
          <a:p>
            <a:r>
              <a:rPr lang="he-IL" sz="9600" dirty="0" smtClean="0"/>
              <a:t>שׁ:</a:t>
            </a:r>
            <a:endParaRPr lang="en-US" sz="9600" dirty="0"/>
          </a:p>
        </p:txBody>
      </p:sp>
      <p:sp>
        <p:nvSpPr>
          <p:cNvPr id="9" name="TextBox 8"/>
          <p:cNvSpPr txBox="1"/>
          <p:nvPr/>
        </p:nvSpPr>
        <p:spPr>
          <a:xfrm>
            <a:off x="1882739" y="1473200"/>
            <a:ext cx="5313928" cy="707886"/>
          </a:xfrm>
          <a:prstGeom prst="rect">
            <a:avLst/>
          </a:prstGeom>
          <a:noFill/>
        </p:spPr>
        <p:txBody>
          <a:bodyPr wrap="square" rtlCol="0">
            <a:spAutoFit/>
          </a:bodyPr>
          <a:lstStyle/>
          <a:p>
            <a:pPr algn="ctr"/>
            <a:r>
              <a:rPr lang="en-US" sz="4000" dirty="0" smtClean="0"/>
              <a:t>If a word starts with…</a:t>
            </a:r>
            <a:endParaRPr lang="en-US" sz="4000" dirty="0"/>
          </a:p>
        </p:txBody>
      </p:sp>
      <p:sp>
        <p:nvSpPr>
          <p:cNvPr id="12" name="TextBox 11"/>
          <p:cNvSpPr txBox="1"/>
          <p:nvPr/>
        </p:nvSpPr>
        <p:spPr>
          <a:xfrm>
            <a:off x="4910668" y="2499476"/>
            <a:ext cx="2286000" cy="1200329"/>
          </a:xfrm>
          <a:prstGeom prst="rect">
            <a:avLst/>
          </a:prstGeom>
          <a:noFill/>
        </p:spPr>
        <p:txBody>
          <a:bodyPr wrap="square" rtlCol="0">
            <a:spAutoFit/>
          </a:bodyPr>
          <a:lstStyle/>
          <a:p>
            <a:pPr algn="r"/>
            <a:r>
              <a:rPr lang="en-US" sz="3600" dirty="0" smtClean="0"/>
              <a:t>Any other letter:</a:t>
            </a:r>
          </a:p>
        </p:txBody>
      </p:sp>
      <p:sp>
        <p:nvSpPr>
          <p:cNvPr id="13" name="TextBox 12"/>
          <p:cNvSpPr txBox="1"/>
          <p:nvPr/>
        </p:nvSpPr>
        <p:spPr>
          <a:xfrm>
            <a:off x="1882739" y="4695672"/>
            <a:ext cx="1791794" cy="1569660"/>
          </a:xfrm>
          <a:prstGeom prst="rect">
            <a:avLst/>
          </a:prstGeom>
          <a:noFill/>
        </p:spPr>
        <p:txBody>
          <a:bodyPr wrap="square" rtlCol="0">
            <a:spAutoFit/>
          </a:bodyPr>
          <a:lstStyle/>
          <a:p>
            <a:r>
              <a:rPr lang="he-IL" sz="9600" dirty="0" smtClean="0"/>
              <a:t>מ:</a:t>
            </a:r>
            <a:endParaRPr lang="en-US" sz="9600" dirty="0"/>
          </a:p>
        </p:txBody>
      </p:sp>
      <p:sp>
        <p:nvSpPr>
          <p:cNvPr id="14" name="TextBox 13"/>
          <p:cNvSpPr txBox="1"/>
          <p:nvPr/>
        </p:nvSpPr>
        <p:spPr>
          <a:xfrm>
            <a:off x="5452533" y="4695672"/>
            <a:ext cx="1744134" cy="1569660"/>
          </a:xfrm>
          <a:prstGeom prst="rect">
            <a:avLst/>
          </a:prstGeom>
          <a:noFill/>
        </p:spPr>
        <p:txBody>
          <a:bodyPr wrap="square" rtlCol="0">
            <a:spAutoFit/>
          </a:bodyPr>
          <a:lstStyle/>
          <a:p>
            <a:pPr algn="r"/>
            <a:r>
              <a:rPr lang="he-IL" sz="9600" dirty="0" smtClean="0"/>
              <a:t>:בּ</a:t>
            </a:r>
            <a:endParaRPr lang="en-US" sz="9600" dirty="0"/>
          </a:p>
        </p:txBody>
      </p:sp>
      <p:sp>
        <p:nvSpPr>
          <p:cNvPr id="15" name="TextBox 14"/>
          <p:cNvSpPr txBox="1"/>
          <p:nvPr/>
        </p:nvSpPr>
        <p:spPr>
          <a:xfrm>
            <a:off x="3302001" y="3935398"/>
            <a:ext cx="2421467" cy="584776"/>
          </a:xfrm>
          <a:prstGeom prst="rect">
            <a:avLst/>
          </a:prstGeom>
          <a:solidFill>
            <a:schemeClr val="accent2">
              <a:lumMod val="40000"/>
              <a:lumOff val="60000"/>
            </a:schemeClr>
          </a:solidFill>
          <a:effectLst/>
        </p:spPr>
        <p:txBody>
          <a:bodyPr wrap="square" rtlCol="0">
            <a:spAutoFit/>
          </a:bodyPr>
          <a:lstStyle/>
          <a:p>
            <a:pPr algn="ctr"/>
            <a:r>
              <a:rPr lang="en-US" sz="3200" dirty="0" smtClean="0"/>
              <a:t>Good Luck!</a:t>
            </a:r>
            <a:endParaRPr lang="en-US" sz="3200" dirty="0"/>
          </a:p>
        </p:txBody>
      </p:sp>
    </p:spTree>
    <p:extLst>
      <p:ext uri="{BB962C8B-B14F-4D97-AF65-F5344CB8AC3E}">
        <p14:creationId xmlns:p14="http://schemas.microsoft.com/office/powerpoint/2010/main" val="10276193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Letter </a:t>
            </a:r>
            <a:r>
              <a:rPr lang="he-IL" dirty="0" smtClean="0">
                <a:cs typeface="+mn-cs"/>
              </a:rPr>
              <a:t>ל</a:t>
            </a:r>
            <a:r>
              <a:rPr lang="en-US" dirty="0" smtClean="0"/>
              <a:t> and the vowel </a:t>
            </a:r>
            <a:r>
              <a:rPr lang="he-IL" dirty="0" smtClean="0">
                <a:cs typeface="+mn-cs"/>
              </a:rPr>
              <a:t>וֹ</a:t>
            </a:r>
            <a:endParaRPr lang="en-US" dirty="0"/>
          </a:p>
        </p:txBody>
      </p:sp>
      <p:sp>
        <p:nvSpPr>
          <p:cNvPr id="7" name="TextBox 6"/>
          <p:cNvSpPr txBox="1"/>
          <p:nvPr/>
        </p:nvSpPr>
        <p:spPr>
          <a:xfrm>
            <a:off x="6085255" y="1579034"/>
            <a:ext cx="2872477" cy="4893647"/>
          </a:xfrm>
          <a:prstGeom prst="rect">
            <a:avLst/>
          </a:prstGeom>
          <a:noFill/>
        </p:spPr>
        <p:txBody>
          <a:bodyPr wrap="square" rtlCol="0">
            <a:spAutoFit/>
          </a:bodyPr>
          <a:lstStyle/>
          <a:p>
            <a:r>
              <a:rPr lang="en-US" sz="2400" dirty="0" smtClean="0"/>
              <a:t>What are some words you can think of that start with the sound “Lo”?</a:t>
            </a:r>
            <a:endParaRPr lang="en-US" sz="2400" dirty="0"/>
          </a:p>
          <a:p>
            <a:endParaRPr lang="en-US" sz="2400" dirty="0" smtClean="0"/>
          </a:p>
          <a:p>
            <a:r>
              <a:rPr lang="en-US" sz="2400" dirty="0" smtClean="0"/>
              <a:t>Can you think of any Hebrew words that have a </a:t>
            </a:r>
            <a:r>
              <a:rPr lang="en-US" sz="2400" i="1" dirty="0" smtClean="0"/>
              <a:t>lamed</a:t>
            </a:r>
            <a:r>
              <a:rPr lang="en-US" sz="2400" dirty="0" smtClean="0"/>
              <a:t> in them?</a:t>
            </a:r>
          </a:p>
          <a:p>
            <a:endParaRPr lang="en-US" sz="2400" dirty="0"/>
          </a:p>
          <a:p>
            <a:r>
              <a:rPr lang="en-US" sz="2400" dirty="0" smtClean="0"/>
              <a:t>What about the vowel “oh”?</a:t>
            </a:r>
            <a:endParaRPr lang="en-US" sz="2400" dirty="0"/>
          </a:p>
        </p:txBody>
      </p:sp>
      <p:pic>
        <p:nvPicPr>
          <p:cNvPr id="4" name="Content Placeholder 3" descr="4_letter_lamed_cholo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122" b="-771"/>
          <a:stretch/>
        </p:blipFill>
        <p:spPr>
          <a:xfrm>
            <a:off x="283806" y="1423833"/>
            <a:ext cx="5651327" cy="4909234"/>
          </a:xfrm>
        </p:spPr>
      </p:pic>
    </p:spTree>
    <p:extLst>
      <p:ext uri="{BB962C8B-B14F-4D97-AF65-F5344CB8AC3E}">
        <p14:creationId xmlns:p14="http://schemas.microsoft.com/office/powerpoint/2010/main" val="22566572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the Letter </a:t>
            </a:r>
            <a:r>
              <a:rPr lang="he-IL" dirty="0"/>
              <a:t>ל</a:t>
            </a:r>
            <a:endParaRPr lang="en-US" dirty="0"/>
          </a:p>
        </p:txBody>
      </p:sp>
      <p:pic>
        <p:nvPicPr>
          <p:cNvPr id="3" name="Picture 2" descr="4_icon_lev.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498600"/>
            <a:ext cx="2743200" cy="3848100"/>
          </a:xfrm>
          <a:prstGeom prst="rect">
            <a:avLst/>
          </a:prstGeom>
        </p:spPr>
      </p:pic>
      <p:pic>
        <p:nvPicPr>
          <p:cNvPr id="4" name="Picture 3" descr="4_icon_lulav.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052" y="1498600"/>
            <a:ext cx="2705100" cy="3848100"/>
          </a:xfrm>
          <a:prstGeom prst="rect">
            <a:avLst/>
          </a:prstGeom>
        </p:spPr>
      </p:pic>
      <p:pic>
        <p:nvPicPr>
          <p:cNvPr id="8" name="Picture 7" descr="4_icon_leche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52" y="1498600"/>
            <a:ext cx="2743200" cy="3848100"/>
          </a:xfrm>
          <a:prstGeom prst="rect">
            <a:avLst/>
          </a:prstGeom>
        </p:spPr>
      </p:pic>
      <p:sp>
        <p:nvSpPr>
          <p:cNvPr id="9" name="TextBox 8"/>
          <p:cNvSpPr txBox="1"/>
          <p:nvPr/>
        </p:nvSpPr>
        <p:spPr>
          <a:xfrm>
            <a:off x="301752" y="5604933"/>
            <a:ext cx="8534400" cy="646331"/>
          </a:xfrm>
          <a:prstGeom prst="rect">
            <a:avLst/>
          </a:prstGeom>
          <a:noFill/>
        </p:spPr>
        <p:txBody>
          <a:bodyPr wrap="square" rtlCol="0">
            <a:spAutoFit/>
          </a:bodyPr>
          <a:lstStyle/>
          <a:p>
            <a:pPr algn="ctr"/>
            <a:r>
              <a:rPr lang="en-US" sz="3600" dirty="0" smtClean="0"/>
              <a:t>How many </a:t>
            </a:r>
            <a:r>
              <a:rPr lang="en-US" sz="3600" i="1" dirty="0" smtClean="0"/>
              <a:t>LAMED</a:t>
            </a:r>
            <a:r>
              <a:rPr lang="en-US" sz="3600" dirty="0" smtClean="0"/>
              <a:t>s are on this slide?</a:t>
            </a:r>
            <a:endParaRPr lang="en-US" sz="3600" dirty="0"/>
          </a:p>
        </p:txBody>
      </p:sp>
    </p:spTree>
    <p:extLst>
      <p:ext uri="{BB962C8B-B14F-4D97-AF65-F5344CB8AC3E}">
        <p14:creationId xmlns:p14="http://schemas.microsoft.com/office/powerpoint/2010/main" val="478029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Practice</a:t>
            </a:r>
            <a:endParaRPr lang="en-US" dirty="0"/>
          </a:p>
        </p:txBody>
      </p:sp>
      <p:pic>
        <p:nvPicPr>
          <p:cNvPr id="3" name="Picture 2" descr="4_dropbox_lamed1.png"/>
          <p:cNvPicPr>
            <a:picLocks noChangeAspect="1"/>
          </p:cNvPicPr>
          <p:nvPr/>
        </p:nvPicPr>
        <p:blipFill rotWithShape="1">
          <a:blip r:embed="rId3">
            <a:extLst>
              <a:ext uri="{28A0092B-C50C-407E-A947-70E740481C1C}">
                <a14:useLocalDpi xmlns:a14="http://schemas.microsoft.com/office/drawing/2010/main" val="0"/>
              </a:ext>
            </a:extLst>
          </a:blip>
          <a:srcRect l="16934" t="34568" b="32891"/>
          <a:stretch/>
        </p:blipFill>
        <p:spPr>
          <a:xfrm>
            <a:off x="301752" y="1879599"/>
            <a:ext cx="8534400" cy="4085321"/>
          </a:xfrm>
          <a:prstGeom prst="rect">
            <a:avLst/>
          </a:prstGeom>
        </p:spPr>
      </p:pic>
    </p:spTree>
    <p:extLst>
      <p:ext uri="{BB962C8B-B14F-4D97-AF65-F5344CB8AC3E}">
        <p14:creationId xmlns:p14="http://schemas.microsoft.com/office/powerpoint/2010/main" val="2938495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Practice</a:t>
            </a:r>
            <a:endParaRPr lang="en-US" dirty="0"/>
          </a:p>
        </p:txBody>
      </p:sp>
      <p:pic>
        <p:nvPicPr>
          <p:cNvPr id="4" name="Picture 3" descr="4_dropbox_lamed1.png"/>
          <p:cNvPicPr>
            <a:picLocks noChangeAspect="1"/>
          </p:cNvPicPr>
          <p:nvPr/>
        </p:nvPicPr>
        <p:blipFill rotWithShape="1">
          <a:blip r:embed="rId3">
            <a:extLst>
              <a:ext uri="{28A0092B-C50C-407E-A947-70E740481C1C}">
                <a14:useLocalDpi xmlns:a14="http://schemas.microsoft.com/office/drawing/2010/main" val="0"/>
              </a:ext>
            </a:extLst>
          </a:blip>
          <a:srcRect l="10183" t="66667"/>
          <a:stretch/>
        </p:blipFill>
        <p:spPr>
          <a:xfrm>
            <a:off x="285235" y="1896532"/>
            <a:ext cx="8550917" cy="3877733"/>
          </a:xfrm>
          <a:prstGeom prst="rect">
            <a:avLst/>
          </a:prstGeom>
        </p:spPr>
      </p:pic>
    </p:spTree>
    <p:extLst>
      <p:ext uri="{BB962C8B-B14F-4D97-AF65-F5344CB8AC3E}">
        <p14:creationId xmlns:p14="http://schemas.microsoft.com/office/powerpoint/2010/main" val="37829944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6403</TotalTime>
  <Words>907</Words>
  <Application>Microsoft Macintosh PowerPoint</Application>
  <PresentationFormat>On-screen Show (4:3)</PresentationFormat>
  <Paragraphs>95</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עִבְרִית</vt:lpstr>
      <vt:lpstr>Agenda</vt:lpstr>
      <vt:lpstr>Review: Total Physical Response</vt:lpstr>
      <vt:lpstr>Review: Total Physical Response</vt:lpstr>
      <vt:lpstr>Review: שַׁ, בָּ, ת</vt:lpstr>
      <vt:lpstr>Meeting the Letter ל and the vowel וֹ</vt:lpstr>
      <vt:lpstr>Meeting the Letter ל</vt:lpstr>
      <vt:lpstr>Reading Practice</vt:lpstr>
      <vt:lpstr>Reading Practice</vt:lpstr>
      <vt:lpstr>BRAIN BREAK!!!</vt:lpstr>
      <vt:lpstr>Lets Practice WRITING!</vt:lpstr>
      <vt:lpstr>More Reading Practice: וֹ</vt:lpstr>
      <vt:lpstr>More Reading Practice: וֹ </vt:lpstr>
      <vt:lpstr>The Four Quarters of Jerusalem</vt:lpstr>
      <vt:lpstr>Next Week!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עִבְרִית</dc:title>
  <dc:creator>Noah Benjamin</dc:creator>
  <cp:lastModifiedBy>Michele Rosenfield</cp:lastModifiedBy>
  <cp:revision>76</cp:revision>
  <dcterms:created xsi:type="dcterms:W3CDTF">2014-03-10T13:23:49Z</dcterms:created>
  <dcterms:modified xsi:type="dcterms:W3CDTF">2017-01-16T19:24:03Z</dcterms:modified>
</cp:coreProperties>
</file>