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2" r:id="rId4"/>
    <p:sldId id="271" r:id="rId5"/>
    <p:sldId id="289" r:id="rId6"/>
    <p:sldId id="272" r:id="rId7"/>
    <p:sldId id="264" r:id="rId8"/>
    <p:sldId id="389" r:id="rId9"/>
    <p:sldId id="390" r:id="rId10"/>
    <p:sldId id="261" r:id="rId11"/>
    <p:sldId id="273" r:id="rId12"/>
    <p:sldId id="281" r:id="rId13"/>
    <p:sldId id="274" r:id="rId14"/>
    <p:sldId id="275" r:id="rId15"/>
    <p:sldId id="276" r:id="rId16"/>
    <p:sldId id="277" r:id="rId17"/>
    <p:sldId id="265" r:id="rId18"/>
    <p:sldId id="279" r:id="rId19"/>
    <p:sldId id="278" r:id="rId20"/>
    <p:sldId id="280" r:id="rId21"/>
    <p:sldId id="282" r:id="rId22"/>
    <p:sldId id="283" r:id="rId23"/>
    <p:sldId id="284" r:id="rId24"/>
    <p:sldId id="285" r:id="rId25"/>
    <p:sldId id="286"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7E2"/>
    <a:srgbClr val="E8B28D"/>
    <a:srgbClr val="F9CF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540" autoAdjust="0"/>
  </p:normalViewPr>
  <p:slideViewPr>
    <p:cSldViewPr snapToGrid="0" snapToObjects="1">
      <p:cViewPr varScale="1">
        <p:scale>
          <a:sx n="77" d="100"/>
          <a:sy n="77" d="100"/>
        </p:scale>
        <p:origin x="-20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91CAB-B497-594D-97CF-6BCEF35912D6}" type="datetimeFigureOut">
              <a:rPr lang="en-US" smtClean="0"/>
              <a:t>8/28/18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B8C37-ACBD-714B-870B-E36DB54D31D4}" type="slidenum">
              <a:rPr lang="en-US" smtClean="0"/>
              <a:t>‹#›</a:t>
            </a:fld>
            <a:endParaRPr lang="en-US" dirty="0"/>
          </a:p>
        </p:txBody>
      </p:sp>
    </p:spTree>
    <p:extLst>
      <p:ext uri="{BB962C8B-B14F-4D97-AF65-F5344CB8AC3E}">
        <p14:creationId xmlns:p14="http://schemas.microsoft.com/office/powerpoint/2010/main" val="3612093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Barekhu</a:t>
            </a:r>
            <a:r>
              <a:rPr lang="en-US" dirty="0"/>
              <a:t> is at the beginning of the main section of the service, just after the </a:t>
            </a:r>
            <a:r>
              <a:rPr lang="en-US" dirty="0" err="1"/>
              <a:t>Pezukei</a:t>
            </a:r>
            <a:r>
              <a:rPr lang="en-US" dirty="0"/>
              <a:t> </a:t>
            </a:r>
            <a:r>
              <a:rPr lang="en-US" dirty="0" err="1"/>
              <a:t>d’Zimra</a:t>
            </a:r>
            <a:r>
              <a:rPr lang="en-US" dirty="0"/>
              <a:t> (or preliminary prayers).</a:t>
            </a:r>
          </a:p>
        </p:txBody>
      </p:sp>
      <p:sp>
        <p:nvSpPr>
          <p:cNvPr id="4" name="Slide Number Placeholder 3"/>
          <p:cNvSpPr>
            <a:spLocks noGrp="1"/>
          </p:cNvSpPr>
          <p:nvPr>
            <p:ph type="sldNum" sz="quarter" idx="10"/>
          </p:nvPr>
        </p:nvSpPr>
        <p:spPr/>
        <p:txBody>
          <a:bodyPr/>
          <a:lstStyle/>
          <a:p>
            <a:fld id="{9A6B8C37-ACBD-714B-870B-E36DB54D31D4}" type="slidenum">
              <a:rPr lang="en-US" smtClean="0"/>
              <a:t>3</a:t>
            </a:fld>
            <a:endParaRPr lang="en-US" dirty="0"/>
          </a:p>
        </p:txBody>
      </p:sp>
    </p:spTree>
    <p:extLst>
      <p:ext uri="{BB962C8B-B14F-4D97-AF65-F5344CB8AC3E}">
        <p14:creationId xmlns:p14="http://schemas.microsoft.com/office/powerpoint/2010/main" val="284282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A6B8C37-ACBD-714B-870B-E36DB54D31D4}" type="slidenum">
              <a:rPr lang="en-US" smtClean="0"/>
              <a:t>17</a:t>
            </a:fld>
            <a:endParaRPr lang="en-US" dirty="0"/>
          </a:p>
        </p:txBody>
      </p:sp>
    </p:spTree>
    <p:extLst>
      <p:ext uri="{BB962C8B-B14F-4D97-AF65-F5344CB8AC3E}">
        <p14:creationId xmlns:p14="http://schemas.microsoft.com/office/powerpoint/2010/main" val="419701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what they think the difference is.  On the next slide, they will be asked to come up with 3 examples of each.</a:t>
            </a:r>
          </a:p>
        </p:txBody>
      </p:sp>
      <p:sp>
        <p:nvSpPr>
          <p:cNvPr id="4" name="Slide Number Placeholder 3"/>
          <p:cNvSpPr>
            <a:spLocks noGrp="1"/>
          </p:cNvSpPr>
          <p:nvPr>
            <p:ph type="sldNum" sz="quarter" idx="10"/>
          </p:nvPr>
        </p:nvSpPr>
        <p:spPr/>
        <p:txBody>
          <a:bodyPr/>
          <a:lstStyle/>
          <a:p>
            <a:fld id="{9A6B8C37-ACBD-714B-870B-E36DB54D31D4}" type="slidenum">
              <a:rPr lang="en-US" smtClean="0"/>
              <a:t>18</a:t>
            </a:fld>
            <a:endParaRPr lang="en-US" dirty="0"/>
          </a:p>
        </p:txBody>
      </p:sp>
    </p:spTree>
    <p:extLst>
      <p:ext uri="{BB962C8B-B14F-4D97-AF65-F5344CB8AC3E}">
        <p14:creationId xmlns:p14="http://schemas.microsoft.com/office/powerpoint/2010/main" val="310235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the story together.  Students can take turns reading to make the story more interactive.  Discussion questions follow.</a:t>
            </a:r>
          </a:p>
          <a:p>
            <a:endParaRPr lang="en-US" dirty="0"/>
          </a:p>
        </p:txBody>
      </p:sp>
      <p:sp>
        <p:nvSpPr>
          <p:cNvPr id="4" name="Slide Number Placeholder 3"/>
          <p:cNvSpPr>
            <a:spLocks noGrp="1"/>
          </p:cNvSpPr>
          <p:nvPr>
            <p:ph type="sldNum" sz="quarter" idx="10"/>
          </p:nvPr>
        </p:nvSpPr>
        <p:spPr/>
        <p:txBody>
          <a:bodyPr/>
          <a:lstStyle/>
          <a:p>
            <a:fld id="{9A6B8C37-ACBD-714B-870B-E36DB54D31D4}" type="slidenum">
              <a:rPr lang="en-US" smtClean="0"/>
              <a:t>20</a:t>
            </a:fld>
            <a:endParaRPr lang="en-US" dirty="0"/>
          </a:p>
        </p:txBody>
      </p:sp>
    </p:spTree>
    <p:extLst>
      <p:ext uri="{BB962C8B-B14F-4D97-AF65-F5344CB8AC3E}">
        <p14:creationId xmlns:p14="http://schemas.microsoft.com/office/powerpoint/2010/main" val="287371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these discussion questions to encourage students to begin to formulate a familiar connection to the theme of the prayer.</a:t>
            </a:r>
          </a:p>
          <a:p>
            <a:endParaRPr lang="en-US" baseline="0" dirty="0"/>
          </a:p>
        </p:txBody>
      </p:sp>
      <p:sp>
        <p:nvSpPr>
          <p:cNvPr id="4" name="Slide Number Placeholder 3"/>
          <p:cNvSpPr>
            <a:spLocks noGrp="1"/>
          </p:cNvSpPr>
          <p:nvPr>
            <p:ph type="sldNum" sz="quarter" idx="10"/>
          </p:nvPr>
        </p:nvSpPr>
        <p:spPr/>
        <p:txBody>
          <a:bodyPr/>
          <a:lstStyle/>
          <a:p>
            <a:fld id="{9A6B8C37-ACBD-714B-870B-E36DB54D31D4}" type="slidenum">
              <a:rPr lang="en-US" smtClean="0"/>
              <a:t>4</a:t>
            </a:fld>
            <a:endParaRPr lang="en-US" dirty="0"/>
          </a:p>
        </p:txBody>
      </p:sp>
    </p:spTree>
    <p:extLst>
      <p:ext uri="{BB962C8B-B14F-4D97-AF65-F5344CB8AC3E}">
        <p14:creationId xmlns:p14="http://schemas.microsoft.com/office/powerpoint/2010/main" val="289790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the video for background information and an introduction to the themes of the prayer.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click on the play button or download the video file from </a:t>
            </a:r>
            <a:r>
              <a:rPr lang="en-US" sz="1200" kern="1200" dirty="0" err="1">
                <a:solidFill>
                  <a:schemeClr val="tx1"/>
                </a:solidFill>
                <a:effectLst/>
                <a:latin typeface="+mn-lt"/>
                <a:ea typeface="+mn-ea"/>
                <a:cs typeface="+mn-cs"/>
              </a:rPr>
              <a:t>My.ShalomLearning.org</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links are for reference</a:t>
            </a:r>
          </a:p>
          <a:p>
            <a:r>
              <a:rPr lang="en-US" baseline="0" dirty="0"/>
              <a:t>https://</a:t>
            </a:r>
            <a:r>
              <a:rPr lang="en-US" baseline="0" dirty="0" err="1"/>
              <a:t>safesha.re</a:t>
            </a:r>
            <a:r>
              <a:rPr lang="en-US" baseline="0" dirty="0"/>
              <a:t>/26i</a:t>
            </a:r>
          </a:p>
          <a:p>
            <a:r>
              <a:rPr lang="en-US" baseline="0" dirty="0"/>
              <a:t>https://</a:t>
            </a:r>
            <a:r>
              <a:rPr lang="en-US" baseline="0" dirty="0" err="1"/>
              <a:t>vimeo.com</a:t>
            </a:r>
            <a:r>
              <a:rPr lang="en-US" baseline="0"/>
              <a:t>/281330145</a:t>
            </a:r>
            <a:endParaRPr lang="en-US" baseline="0" dirty="0"/>
          </a:p>
        </p:txBody>
      </p:sp>
      <p:sp>
        <p:nvSpPr>
          <p:cNvPr id="4" name="Slide Number Placeholder 3"/>
          <p:cNvSpPr>
            <a:spLocks noGrp="1"/>
          </p:cNvSpPr>
          <p:nvPr>
            <p:ph type="sldNum" sz="quarter" idx="10"/>
          </p:nvPr>
        </p:nvSpPr>
        <p:spPr/>
        <p:txBody>
          <a:bodyPr/>
          <a:lstStyle/>
          <a:p>
            <a:fld id="{9A6B8C37-ACBD-714B-870B-E36DB54D31D4}" type="slidenum">
              <a:rPr lang="en-US" smtClean="0"/>
              <a:t>6</a:t>
            </a:fld>
            <a:endParaRPr lang="en-US" dirty="0"/>
          </a:p>
        </p:txBody>
      </p:sp>
    </p:spTree>
    <p:extLst>
      <p:ext uri="{BB962C8B-B14F-4D97-AF65-F5344CB8AC3E}">
        <p14:creationId xmlns:p14="http://schemas.microsoft.com/office/powerpoint/2010/main" val="321370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A6B8C37-ACBD-714B-870B-E36DB54D31D4}" type="slidenum">
              <a:rPr lang="en-US" smtClean="0"/>
              <a:t>7</a:t>
            </a:fld>
            <a:endParaRPr lang="en-US" dirty="0"/>
          </a:p>
        </p:txBody>
      </p:sp>
    </p:spTree>
    <p:extLst>
      <p:ext uri="{BB962C8B-B14F-4D97-AF65-F5344CB8AC3E}">
        <p14:creationId xmlns:p14="http://schemas.microsoft.com/office/powerpoint/2010/main" val="419701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 the important root words and identify them in different forms.  Answers on the next slide.</a:t>
            </a:r>
          </a:p>
        </p:txBody>
      </p:sp>
      <p:sp>
        <p:nvSpPr>
          <p:cNvPr id="4" name="Slide Number Placeholder 3"/>
          <p:cNvSpPr>
            <a:spLocks noGrp="1"/>
          </p:cNvSpPr>
          <p:nvPr>
            <p:ph type="sldNum" sz="quarter" idx="10"/>
          </p:nvPr>
        </p:nvSpPr>
        <p:spPr/>
        <p:txBody>
          <a:bodyPr/>
          <a:lstStyle/>
          <a:p>
            <a:fld id="{9A6B8C37-ACBD-714B-870B-E36DB54D31D4}" type="slidenum">
              <a:rPr lang="en-US" smtClean="0"/>
              <a:t>8</a:t>
            </a:fld>
            <a:endParaRPr lang="en-US" dirty="0"/>
          </a:p>
        </p:txBody>
      </p:sp>
    </p:spTree>
    <p:extLst>
      <p:ext uri="{BB962C8B-B14F-4D97-AF65-F5344CB8AC3E}">
        <p14:creationId xmlns:p14="http://schemas.microsoft.com/office/powerpoint/2010/main" val="370390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457200" rtl="1" eaLnBrk="1" latinLnBrk="0" hangingPunct="1"/>
            <a:r>
              <a:rPr lang="en-US" dirty="0"/>
              <a:t>(final </a:t>
            </a:r>
            <a:r>
              <a:rPr lang="en-US" dirty="0" err="1"/>
              <a:t>chet</a:t>
            </a:r>
            <a:r>
              <a:rPr lang="en-US" dirty="0"/>
              <a:t>)</a:t>
            </a:r>
            <a:r>
              <a:rPr lang="he-IL" dirty="0"/>
              <a:t>    </a:t>
            </a:r>
            <a:r>
              <a:rPr lang="en-US" dirty="0"/>
              <a:t> </a:t>
            </a:r>
            <a:r>
              <a:rPr lang="he-IL" dirty="0" err="1"/>
              <a:t>ך</a:t>
            </a:r>
            <a:endParaRPr lang="he-IL" dirty="0"/>
          </a:p>
          <a:p>
            <a:pPr marL="0" algn="l" defTabSz="457200" rtl="1" eaLnBrk="1" latinLnBrk="0" hangingPunct="1"/>
            <a:r>
              <a:rPr lang="he-IL" dirty="0"/>
              <a:t>ב</a:t>
            </a:r>
          </a:p>
          <a:p>
            <a:pPr marL="0" algn="l" defTabSz="457200" rtl="1" eaLnBrk="1" latinLnBrk="0" hangingPunct="1"/>
            <a:r>
              <a:rPr lang="he-IL" dirty="0"/>
              <a:t>כ</a:t>
            </a:r>
          </a:p>
          <a:p>
            <a:pPr marL="0" algn="l" defTabSz="457200" rtl="1" eaLnBrk="1" latinLnBrk="0" hangingPunct="1"/>
            <a:r>
              <a:rPr lang="en-US" dirty="0"/>
              <a:t>   (</a:t>
            </a:r>
            <a:r>
              <a:rPr lang="en-US" dirty="0" err="1"/>
              <a:t>resh</a:t>
            </a:r>
            <a:r>
              <a:rPr lang="en-US" dirty="0"/>
              <a:t>)</a:t>
            </a:r>
            <a:r>
              <a:rPr lang="he-IL" dirty="0"/>
              <a:t>ר</a:t>
            </a:r>
          </a:p>
          <a:p>
            <a:pPr marL="0" algn="l" defTabSz="457200" rtl="1" eaLnBrk="1" latinLnBrk="0" hangingPunct="1"/>
            <a:r>
              <a:rPr lang="he-IL" dirty="0"/>
              <a:t>כ</a:t>
            </a:r>
          </a:p>
          <a:p>
            <a:pPr marL="0" algn="l" defTabSz="457200" rtl="1" eaLnBrk="1" latinLnBrk="0" hangingPunct="1"/>
            <a:r>
              <a:rPr lang="he-IL" dirty="0"/>
              <a:t>ב</a:t>
            </a:r>
            <a:endParaRPr lang="en-US" dirty="0"/>
          </a:p>
        </p:txBody>
      </p:sp>
      <p:sp>
        <p:nvSpPr>
          <p:cNvPr id="4" name="Slide Number Placeholder 3"/>
          <p:cNvSpPr>
            <a:spLocks noGrp="1"/>
          </p:cNvSpPr>
          <p:nvPr>
            <p:ph type="sldNum" sz="quarter" idx="10"/>
          </p:nvPr>
        </p:nvSpPr>
        <p:spPr/>
        <p:txBody>
          <a:bodyPr/>
          <a:lstStyle/>
          <a:p>
            <a:fld id="{9A6B8C37-ACBD-714B-870B-E36DB54D31D4}" type="slidenum">
              <a:rPr lang="en-US" smtClean="0"/>
              <a:t>10</a:t>
            </a:fld>
            <a:endParaRPr lang="en-US" dirty="0"/>
          </a:p>
        </p:txBody>
      </p:sp>
    </p:spTree>
    <p:extLst>
      <p:ext uri="{BB962C8B-B14F-4D97-AF65-F5344CB8AC3E}">
        <p14:creationId xmlns:p14="http://schemas.microsoft.com/office/powerpoint/2010/main" val="265359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Blessed is </a:t>
            </a:r>
            <a:r>
              <a:rPr lang="en-US" dirty="0" err="1"/>
              <a:t>Adoani</a:t>
            </a:r>
            <a:r>
              <a:rPr lang="en-US" dirty="0"/>
              <a:t>, the One Who is Blessed</a:t>
            </a:r>
          </a:p>
          <a:p>
            <a:r>
              <a:rPr lang="en-US" dirty="0" err="1"/>
              <a:t>Bleesed</a:t>
            </a:r>
            <a:r>
              <a:rPr lang="en-US" dirty="0"/>
              <a:t> is the One Who is blessed for ever and ever.</a:t>
            </a:r>
          </a:p>
        </p:txBody>
      </p:sp>
      <p:sp>
        <p:nvSpPr>
          <p:cNvPr id="4" name="Slide Number Placeholder 3"/>
          <p:cNvSpPr>
            <a:spLocks noGrp="1"/>
          </p:cNvSpPr>
          <p:nvPr>
            <p:ph type="sldNum" sz="quarter" idx="10"/>
          </p:nvPr>
        </p:nvSpPr>
        <p:spPr/>
        <p:txBody>
          <a:bodyPr/>
          <a:lstStyle/>
          <a:p>
            <a:fld id="{9A6B8C37-ACBD-714B-870B-E36DB54D31D4}" type="slidenum">
              <a:rPr lang="en-US" smtClean="0"/>
              <a:t>11</a:t>
            </a:fld>
            <a:endParaRPr lang="en-US" dirty="0"/>
          </a:p>
        </p:txBody>
      </p:sp>
    </p:spTree>
    <p:extLst>
      <p:ext uri="{BB962C8B-B14F-4D97-AF65-F5344CB8AC3E}">
        <p14:creationId xmlns:p14="http://schemas.microsoft.com/office/powerpoint/2010/main" val="411697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click on the play button or download the video file from </a:t>
            </a:r>
            <a:r>
              <a:rPr lang="en-US" sz="1200" kern="1200" dirty="0" err="1">
                <a:solidFill>
                  <a:schemeClr val="tx1"/>
                </a:solidFill>
                <a:effectLst/>
                <a:latin typeface="+mn-lt"/>
                <a:ea typeface="+mn-ea"/>
                <a:cs typeface="+mn-cs"/>
              </a:rPr>
              <a:t>My.ShalomLearning.org</a:t>
            </a:r>
            <a:endParaRPr lang="en-US" sz="1200" kern="1200" dirty="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links are for reference. </a:t>
            </a:r>
            <a:endParaRPr lang="en-US" baseline="0" dirty="0"/>
          </a:p>
          <a:p>
            <a:r>
              <a:rPr lang="en-US" baseline="0" dirty="0"/>
              <a:t>https://</a:t>
            </a:r>
            <a:r>
              <a:rPr lang="en-US" baseline="0" dirty="0" err="1"/>
              <a:t>safeshare.tv</a:t>
            </a:r>
            <a:r>
              <a:rPr lang="en-US" baseline="0" dirty="0"/>
              <a:t>/x/ss5af4a4fb77c62#edit</a:t>
            </a:r>
          </a:p>
          <a:p>
            <a:r>
              <a:rPr lang="en-US" baseline="0" dirty="0"/>
              <a:t>https://</a:t>
            </a:r>
            <a:r>
              <a:rPr lang="en-US" baseline="0" dirty="0" err="1"/>
              <a:t>vimeo.com</a:t>
            </a:r>
            <a:r>
              <a:rPr lang="en-US" baseline="0" dirty="0"/>
              <a:t>/265459986</a:t>
            </a:r>
          </a:p>
        </p:txBody>
      </p:sp>
      <p:sp>
        <p:nvSpPr>
          <p:cNvPr id="4" name="Slide Number Placeholder 3"/>
          <p:cNvSpPr>
            <a:spLocks noGrp="1"/>
          </p:cNvSpPr>
          <p:nvPr>
            <p:ph type="sldNum" sz="quarter" idx="10"/>
          </p:nvPr>
        </p:nvSpPr>
        <p:spPr/>
        <p:txBody>
          <a:bodyPr/>
          <a:lstStyle/>
          <a:p>
            <a:fld id="{9A6B8C37-ACBD-714B-870B-E36DB54D31D4}" type="slidenum">
              <a:rPr lang="en-US" smtClean="0"/>
              <a:t>12</a:t>
            </a:fld>
            <a:endParaRPr lang="en-US" dirty="0"/>
          </a:p>
        </p:txBody>
      </p:sp>
    </p:spTree>
    <p:extLst>
      <p:ext uri="{BB962C8B-B14F-4D97-AF65-F5344CB8AC3E}">
        <p14:creationId xmlns:p14="http://schemas.microsoft.com/office/powerpoint/2010/main" val="424168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the story together.  Students can take turns reading to make the story more interactive.  Discussion questions follow.</a:t>
            </a:r>
          </a:p>
          <a:p>
            <a:endParaRPr lang="en-US" dirty="0"/>
          </a:p>
        </p:txBody>
      </p:sp>
      <p:sp>
        <p:nvSpPr>
          <p:cNvPr id="4" name="Slide Number Placeholder 3"/>
          <p:cNvSpPr>
            <a:spLocks noGrp="1"/>
          </p:cNvSpPr>
          <p:nvPr>
            <p:ph type="sldNum" sz="quarter" idx="10"/>
          </p:nvPr>
        </p:nvSpPr>
        <p:spPr/>
        <p:txBody>
          <a:bodyPr/>
          <a:lstStyle/>
          <a:p>
            <a:fld id="{9A6B8C37-ACBD-714B-870B-E36DB54D31D4}" type="slidenum">
              <a:rPr lang="en-US" smtClean="0"/>
              <a:t>13</a:t>
            </a:fld>
            <a:endParaRPr lang="en-US" dirty="0"/>
          </a:p>
        </p:txBody>
      </p:sp>
    </p:spTree>
    <p:extLst>
      <p:ext uri="{BB962C8B-B14F-4D97-AF65-F5344CB8AC3E}">
        <p14:creationId xmlns:p14="http://schemas.microsoft.com/office/powerpoint/2010/main" val="28741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dirty="0"/>
          </a:p>
        </p:txBody>
      </p:sp>
      <p:sp>
        <p:nvSpPr>
          <p:cNvPr id="16" name="Footer Placeholder 15"/>
          <p:cNvSpPr>
            <a:spLocks noGrp="1"/>
          </p:cNvSpPr>
          <p:nvPr>
            <p:ph type="ftr" sz="quarter" idx="16"/>
          </p:nvPr>
        </p:nvSpPr>
        <p:spPr/>
        <p:txBody>
          <a:bodyPr/>
          <a:lstStyle/>
          <a:p>
            <a:endParaRPr kumimoji="0" lang="en-US" dirty="0"/>
          </a:p>
        </p:txBody>
      </p:sp>
      <p:sp>
        <p:nvSpPr>
          <p:cNvPr id="17" name="Title 16"/>
          <p:cNvSpPr>
            <a:spLocks noGrp="1"/>
          </p:cNvSpPr>
          <p:nvPr>
            <p:ph type="title"/>
          </p:nvPr>
        </p:nvSpPr>
        <p:spPr/>
        <p:txBody>
          <a:bodyPr rtlCol="0" anchor="b" anchorCtr="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title"/>
          </p:nvPr>
        </p:nvSpPr>
        <p:spPr/>
        <p:txBody>
          <a:bodyPr/>
          <a:lstStyle/>
          <a:p>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8" name="Footer Placeholder 7"/>
          <p:cNvSpPr>
            <a:spLocks noGrp="1"/>
          </p:cNvSpPr>
          <p:nvPr>
            <p:ph type="ftr" sz="quarter" idx="11"/>
          </p:nvPr>
        </p:nvSpPr>
        <p:spPr/>
        <p:txBody>
          <a:bodyPr/>
          <a:lstStyle/>
          <a:p>
            <a:endParaRPr kumimoji="0" lang="en-US" dirty="0"/>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
        <p:nvSpPr>
          <p:cNvPr id="2" name="Title 1"/>
          <p:cNvSpPr>
            <a:spLocks noGrp="1"/>
          </p:cNvSpPr>
          <p:nvPr>
            <p:ph type="title"/>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dirty="0"/>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8/28/18</a:t>
            </a:fld>
            <a:endParaRPr lang="en-US" dirty="0"/>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8/28/18</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hyperlink" Target="https://safeshare.tv/x/ss5af4a4fb77c62%23edi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safesha.re/26i"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i="1" dirty="0">
                <a:solidFill>
                  <a:schemeClr val="accent5">
                    <a:lumMod val="40000"/>
                    <a:lumOff val="60000"/>
                  </a:schemeClr>
                </a:solidFill>
              </a:rPr>
              <a:t>“Bless Adonai, the praised, forever”</a:t>
            </a:r>
          </a:p>
        </p:txBody>
      </p:sp>
      <p:sp>
        <p:nvSpPr>
          <p:cNvPr id="3" name="Title 2"/>
          <p:cNvSpPr>
            <a:spLocks noGrp="1"/>
          </p:cNvSpPr>
          <p:nvPr>
            <p:ph type="ctrTitle"/>
          </p:nvPr>
        </p:nvSpPr>
        <p:spPr>
          <a:xfrm>
            <a:off x="457200" y="1237195"/>
            <a:ext cx="8305800" cy="1981200"/>
          </a:xfrm>
        </p:spPr>
        <p:txBody>
          <a:bodyPr/>
          <a:lstStyle/>
          <a:p>
            <a:r>
              <a:rPr lang="he-IL" sz="8000"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בָּרְכוּ</a:t>
            </a:r>
            <a:endParaRPr lang="en-US" sz="8000"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a:extLst>
              <a:ext uri="{FF2B5EF4-FFF2-40B4-BE49-F238E27FC236}">
                <a16:creationId xmlns:a16="http://schemas.microsoft.com/office/drawing/2014/main" xmlns="" id="{8BA4B1A3-F720-CE42-A0C0-9557EA248A2D}"/>
              </a:ext>
            </a:extLst>
          </p:cNvPr>
          <p:cNvSpPr txBox="1"/>
          <p:nvPr/>
        </p:nvSpPr>
        <p:spPr>
          <a:xfrm>
            <a:off x="3006903" y="1304465"/>
            <a:ext cx="3206394" cy="923330"/>
          </a:xfrm>
          <a:prstGeom prst="rect">
            <a:avLst/>
          </a:prstGeom>
          <a:noFill/>
        </p:spPr>
        <p:txBody>
          <a:bodyPr wrap="square" rtlCol="0">
            <a:spAutoFit/>
          </a:bodyPr>
          <a:lstStyle/>
          <a:p>
            <a:r>
              <a:rPr lang="en-US" sz="5400" b="1" dirty="0" err="1">
                <a:ln w="22225">
                  <a:solidFill>
                    <a:schemeClr val="accent5"/>
                  </a:solidFill>
                  <a:prstDash val="solid"/>
                </a:ln>
                <a:solidFill>
                  <a:srgbClr val="EFE8FD"/>
                </a:solidFill>
                <a:effectLst>
                  <a:outerShdw blurRad="38100" dist="22860" dir="5400000" algn="tl" rotWithShape="0">
                    <a:srgbClr val="000000">
                      <a:alpha val="30000"/>
                    </a:srgbClr>
                  </a:outerShdw>
                </a:effectLst>
              </a:rPr>
              <a:t>Barekhu</a:t>
            </a:r>
            <a:endParaRPr lang="en-US" sz="5400" dirty="0"/>
          </a:p>
        </p:txBody>
      </p:sp>
    </p:spTree>
    <p:extLst>
      <p:ext uri="{BB962C8B-B14F-4D97-AF65-F5344CB8AC3E}">
        <p14:creationId xmlns:p14="http://schemas.microsoft.com/office/powerpoint/2010/main" val="337838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3600"/>
          </a:xfrm>
        </p:spPr>
        <p:txBody>
          <a:bodyPr/>
          <a:lstStyle/>
          <a:p>
            <a:pPr algn="ctr"/>
            <a:r>
              <a:rPr lang="en-US" dirty="0"/>
              <a:t>Barekhu: Root Analysis</a:t>
            </a:r>
          </a:p>
        </p:txBody>
      </p:sp>
      <p:pic>
        <p:nvPicPr>
          <p:cNvPr id="4" name="Picture 3">
            <a:extLst>
              <a:ext uri="{FF2B5EF4-FFF2-40B4-BE49-F238E27FC236}">
                <a16:creationId xmlns:a16="http://schemas.microsoft.com/office/drawing/2014/main" xmlns="" id="{F876E36C-E5CC-1340-B435-9CFF46162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41914"/>
            <a:ext cx="8195237" cy="1746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508C07E3-B684-A448-9126-410364E66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614" y="1214783"/>
            <a:ext cx="5309486" cy="2363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23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D1848-CB84-C048-872B-C043B6C18B13}"/>
              </a:ext>
            </a:extLst>
          </p:cNvPr>
          <p:cNvSpPr>
            <a:spLocks noGrp="1"/>
          </p:cNvSpPr>
          <p:nvPr>
            <p:ph type="title"/>
          </p:nvPr>
        </p:nvSpPr>
        <p:spPr/>
        <p:txBody>
          <a:bodyPr/>
          <a:lstStyle/>
          <a:p>
            <a:pPr algn="ctr"/>
            <a:r>
              <a:rPr lang="en-US" dirty="0"/>
              <a:t>Guess the Translation</a:t>
            </a:r>
          </a:p>
        </p:txBody>
      </p:sp>
      <p:pic>
        <p:nvPicPr>
          <p:cNvPr id="4" name="Picture 3">
            <a:extLst>
              <a:ext uri="{FF2B5EF4-FFF2-40B4-BE49-F238E27FC236}">
                <a16:creationId xmlns:a16="http://schemas.microsoft.com/office/drawing/2014/main" xmlns="" id="{2BF09C8A-4677-0544-9472-14816E5C6D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457" y="1371600"/>
            <a:ext cx="7707086" cy="5227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682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t>How to Dance the Barekhu</a:t>
            </a:r>
          </a:p>
        </p:txBody>
      </p:sp>
      <p:pic>
        <p:nvPicPr>
          <p:cNvPr id="4" name="Picture 3">
            <a:extLst>
              <a:ext uri="{FF2B5EF4-FFF2-40B4-BE49-F238E27FC236}">
                <a16:creationId xmlns:a16="http://schemas.microsoft.com/office/drawing/2014/main" xmlns="" id="{4A19E60F-CEE0-0E48-AE2B-8EBD006E3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836" y="1514104"/>
            <a:ext cx="3826328" cy="4637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ction Button: Forward or Next 5">
            <a:hlinkClick r:id="rId4" highlightClick="1"/>
          </p:cNvPr>
          <p:cNvSpPr/>
          <p:nvPr/>
        </p:nvSpPr>
        <p:spPr>
          <a:xfrm>
            <a:off x="4182798" y="3496330"/>
            <a:ext cx="1042416"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942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616EA3-AA90-AA41-971F-FC2EABC9C573}"/>
              </a:ext>
            </a:extLst>
          </p:cNvPr>
          <p:cNvSpPr>
            <a:spLocks noGrp="1"/>
          </p:cNvSpPr>
          <p:nvPr>
            <p:ph type="title"/>
          </p:nvPr>
        </p:nvSpPr>
        <p:spPr/>
        <p:txBody>
          <a:bodyPr/>
          <a:lstStyle/>
          <a:p>
            <a:pPr algn="ctr"/>
            <a:r>
              <a:rPr lang="en-US" dirty="0"/>
              <a:t>The First Barekhu</a:t>
            </a:r>
          </a:p>
        </p:txBody>
      </p:sp>
      <p:pic>
        <p:nvPicPr>
          <p:cNvPr id="5" name="Content Placeholder 4">
            <a:extLst>
              <a:ext uri="{FF2B5EF4-FFF2-40B4-BE49-F238E27FC236}">
                <a16:creationId xmlns:a16="http://schemas.microsoft.com/office/drawing/2014/main" xmlns="" id="{9AE2554C-682E-F44B-9CB6-1274CAB39EA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286982" y="1811712"/>
            <a:ext cx="4299254" cy="2365286"/>
          </a:xfrm>
        </p:spPr>
      </p:pic>
      <p:sp>
        <p:nvSpPr>
          <p:cNvPr id="8" name="TextBox 7">
            <a:extLst>
              <a:ext uri="{FF2B5EF4-FFF2-40B4-BE49-F238E27FC236}">
                <a16:creationId xmlns:a16="http://schemas.microsoft.com/office/drawing/2014/main" xmlns="" id="{9BAA6497-36DB-E148-8409-DA4121ADDB8D}"/>
              </a:ext>
            </a:extLst>
          </p:cNvPr>
          <p:cNvSpPr txBox="1"/>
          <p:nvPr/>
        </p:nvSpPr>
        <p:spPr>
          <a:xfrm>
            <a:off x="644484" y="1545441"/>
            <a:ext cx="3400742" cy="3170099"/>
          </a:xfrm>
          <a:prstGeom prst="rect">
            <a:avLst/>
          </a:prstGeom>
          <a:noFill/>
        </p:spPr>
        <p:txBody>
          <a:bodyPr wrap="square" rtlCol="0">
            <a:spAutoFit/>
          </a:bodyPr>
          <a:lstStyle/>
          <a:p>
            <a:r>
              <a:rPr lang="en-US" sz="2000" dirty="0"/>
              <a:t>Jewish people used to gather on a mountain in Jerusalem to worship and feel close to God.  All the Jews would go to the Temple three times a year.  At those times, Jews felt like they really belonged, and at those moments, God felt very close.  Then it was over. </a:t>
            </a:r>
          </a:p>
        </p:txBody>
      </p:sp>
      <p:sp>
        <p:nvSpPr>
          <p:cNvPr id="2" name="Rectangle 1">
            <a:extLst>
              <a:ext uri="{FF2B5EF4-FFF2-40B4-BE49-F238E27FC236}">
                <a16:creationId xmlns:a16="http://schemas.microsoft.com/office/drawing/2014/main" xmlns="" id="{6D4EE58C-741D-4595-950C-797995B0478B}"/>
              </a:ext>
            </a:extLst>
          </p:cNvPr>
          <p:cNvSpPr/>
          <p:nvPr/>
        </p:nvSpPr>
        <p:spPr>
          <a:xfrm>
            <a:off x="644484" y="4804727"/>
            <a:ext cx="8042316" cy="1015663"/>
          </a:xfrm>
          <a:prstGeom prst="rect">
            <a:avLst/>
          </a:prstGeom>
        </p:spPr>
        <p:txBody>
          <a:bodyPr wrap="square">
            <a:spAutoFit/>
          </a:bodyPr>
          <a:lstStyle/>
          <a:p>
            <a:r>
              <a:rPr lang="en-US" sz="2000" dirty="0"/>
              <a:t>The Babylonians conquered Jerusalem, and the Temple was destroyed and left in ruins.  The Jews were carried away as slaves, and the mountain where the Jews had gathered was empty.  Israel was in exile.</a:t>
            </a:r>
            <a:endParaRPr lang="en-US" dirty="0"/>
          </a:p>
        </p:txBody>
      </p:sp>
    </p:spTree>
    <p:extLst>
      <p:ext uri="{BB962C8B-B14F-4D97-AF65-F5344CB8AC3E}">
        <p14:creationId xmlns:p14="http://schemas.microsoft.com/office/powerpoint/2010/main" val="115482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4EE8C0-BDFE-7948-AA36-1345020167DD}"/>
              </a:ext>
            </a:extLst>
          </p:cNvPr>
          <p:cNvSpPr txBox="1"/>
          <p:nvPr/>
        </p:nvSpPr>
        <p:spPr>
          <a:xfrm>
            <a:off x="688769" y="415636"/>
            <a:ext cx="7920841" cy="1754326"/>
          </a:xfrm>
          <a:prstGeom prst="rect">
            <a:avLst/>
          </a:prstGeom>
          <a:noFill/>
        </p:spPr>
        <p:txBody>
          <a:bodyPr wrap="square" rtlCol="0">
            <a:spAutoFit/>
          </a:bodyPr>
          <a:lstStyle/>
          <a:p>
            <a:r>
              <a:rPr lang="en-US" dirty="0"/>
              <a:t>It took seventy years for the Jewish people to receive permission to return.  At first, only a few Jews left their new homes and their new businesses to become pioneers.  They began to rebuild the Land of Israel and the Temple, but it did not go well.  There were many problems. </a:t>
            </a:r>
          </a:p>
          <a:p>
            <a:endParaRPr lang="en-US" dirty="0"/>
          </a:p>
          <a:p>
            <a:endParaRPr lang="en-US" dirty="0"/>
          </a:p>
        </p:txBody>
      </p:sp>
      <p:pic>
        <p:nvPicPr>
          <p:cNvPr id="5" name="Picture 4">
            <a:extLst>
              <a:ext uri="{FF2B5EF4-FFF2-40B4-BE49-F238E27FC236}">
                <a16:creationId xmlns:a16="http://schemas.microsoft.com/office/drawing/2014/main" xmlns="" id="{85452200-AC02-434E-B38C-B8232A21B4B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58915" y="1838673"/>
            <a:ext cx="6380547" cy="3180653"/>
          </a:xfrm>
          <a:prstGeom prst="rect">
            <a:avLst/>
          </a:prstGeom>
        </p:spPr>
      </p:pic>
      <p:sp>
        <p:nvSpPr>
          <p:cNvPr id="2" name="Rectangle 1">
            <a:extLst>
              <a:ext uri="{FF2B5EF4-FFF2-40B4-BE49-F238E27FC236}">
                <a16:creationId xmlns:a16="http://schemas.microsoft.com/office/drawing/2014/main" xmlns="" id="{874C0D4A-1847-4D67-9314-80DD1B0BE7A9}"/>
              </a:ext>
            </a:extLst>
          </p:cNvPr>
          <p:cNvSpPr/>
          <p:nvPr/>
        </p:nvSpPr>
        <p:spPr>
          <a:xfrm>
            <a:off x="986297" y="5228291"/>
            <a:ext cx="7623313" cy="1200329"/>
          </a:xfrm>
          <a:prstGeom prst="rect">
            <a:avLst/>
          </a:prstGeom>
        </p:spPr>
        <p:txBody>
          <a:bodyPr wrap="square">
            <a:spAutoFit/>
          </a:bodyPr>
          <a:lstStyle/>
          <a:p>
            <a:r>
              <a:rPr lang="en-US" dirty="0"/>
              <a:t>Then, two new leaders, Ezra and Nehemiah, came from Babylonia.  They held an eight-day festival in the center of the unfinished Temple courtyard to bring the people together.  For three of those days, for the first time ever, the Torah was read from beginning to end.</a:t>
            </a:r>
          </a:p>
        </p:txBody>
      </p:sp>
    </p:spTree>
    <p:extLst>
      <p:ext uri="{BB962C8B-B14F-4D97-AF65-F5344CB8AC3E}">
        <p14:creationId xmlns:p14="http://schemas.microsoft.com/office/powerpoint/2010/main" val="322371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3186237-F831-6241-9636-101A9E2BC45C}"/>
              </a:ext>
            </a:extLst>
          </p:cNvPr>
          <p:cNvSpPr txBox="1"/>
          <p:nvPr/>
        </p:nvSpPr>
        <p:spPr>
          <a:xfrm>
            <a:off x="368134" y="546263"/>
            <a:ext cx="3915631" cy="6032421"/>
          </a:xfrm>
          <a:prstGeom prst="rect">
            <a:avLst/>
          </a:prstGeom>
          <a:noFill/>
        </p:spPr>
        <p:txBody>
          <a:bodyPr wrap="square" rtlCol="0">
            <a:spAutoFit/>
          </a:bodyPr>
          <a:lstStyle/>
          <a:p>
            <a:r>
              <a:rPr lang="en-US" sz="2000" dirty="0"/>
              <a:t>At the beginning of this eight-day festival, when everyone was standing in the unfinished courtyard waiting to see what would happen, the Levites went up on the stage. The Levites were the singers and musicians who led services in the Temple. They broke the silence with words that were more or less the Barekhu. The people answered with their part.  When this Barekhu ended, the exile was over. Israel was again one people, and they again had a home.</a:t>
            </a:r>
          </a:p>
          <a:p>
            <a:endParaRPr lang="en-US" sz="2000" dirty="0"/>
          </a:p>
          <a:p>
            <a:r>
              <a:rPr lang="en-US" sz="1600" dirty="0"/>
              <a:t>(Reuven Hammer's book, </a:t>
            </a:r>
            <a:r>
              <a:rPr lang="en-US" sz="1600" i="1" dirty="0"/>
              <a:t>Entering Jewish Prayer, A Guide to Personal Devotion and the Worship service</a:t>
            </a:r>
            <a:r>
              <a:rPr lang="en-US" sz="1600" dirty="0"/>
              <a:t>)</a:t>
            </a:r>
          </a:p>
          <a:p>
            <a:endParaRPr lang="en-US" dirty="0"/>
          </a:p>
        </p:txBody>
      </p:sp>
      <p:pic>
        <p:nvPicPr>
          <p:cNvPr id="2" name="Picture 1">
            <a:extLst>
              <a:ext uri="{FF2B5EF4-FFF2-40B4-BE49-F238E27FC236}">
                <a16:creationId xmlns:a16="http://schemas.microsoft.com/office/drawing/2014/main" xmlns="" id="{8652EDEF-A6D6-4E95-8CBD-B77C8475B655}"/>
              </a:ext>
            </a:extLst>
          </p:cNvPr>
          <p:cNvPicPr>
            <a:picLocks noChangeAspect="1"/>
          </p:cNvPicPr>
          <p:nvPr/>
        </p:nvPicPr>
        <p:blipFill>
          <a:blip r:embed="rId2"/>
          <a:stretch>
            <a:fillRect/>
          </a:stretch>
        </p:blipFill>
        <p:spPr>
          <a:xfrm>
            <a:off x="4407407" y="0"/>
            <a:ext cx="4736593" cy="6858000"/>
          </a:xfrm>
          <a:prstGeom prst="rect">
            <a:avLst/>
          </a:prstGeom>
        </p:spPr>
      </p:pic>
    </p:spTree>
    <p:extLst>
      <p:ext uri="{BB962C8B-B14F-4D97-AF65-F5344CB8AC3E}">
        <p14:creationId xmlns:p14="http://schemas.microsoft.com/office/powerpoint/2010/main" val="110869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C028ED-9D3E-F243-B5B4-559E62C21F40}"/>
              </a:ext>
            </a:extLst>
          </p:cNvPr>
          <p:cNvSpPr>
            <a:spLocks noGrp="1"/>
          </p:cNvSpPr>
          <p:nvPr>
            <p:ph idx="1"/>
          </p:nvPr>
        </p:nvSpPr>
        <p:spPr>
          <a:xfrm>
            <a:off x="457200" y="1963387"/>
            <a:ext cx="8229600" cy="3499262"/>
          </a:xfrm>
        </p:spPr>
        <p:txBody>
          <a:bodyPr/>
          <a:lstStyle/>
          <a:p>
            <a:r>
              <a:rPr lang="en-US" dirty="0"/>
              <a:t>How did saying the Barekhu end the exile?</a:t>
            </a:r>
          </a:p>
          <a:p>
            <a:r>
              <a:rPr lang="en-US" dirty="0"/>
              <a:t>How can remembering this first Barekhu in the unfinished Temple help us to know where to point our hearts when we say the Barekhu?</a:t>
            </a:r>
          </a:p>
          <a:p>
            <a:r>
              <a:rPr lang="en-US" dirty="0"/>
              <a:t>Bonus question: This story tells us that everyone would go to the Temple three times a year.  Can you guess what those three times were?</a:t>
            </a:r>
          </a:p>
          <a:p>
            <a:pPr marL="0" indent="0">
              <a:buNone/>
            </a:pPr>
            <a:endParaRPr lang="en-US" dirty="0"/>
          </a:p>
        </p:txBody>
      </p:sp>
      <p:sp>
        <p:nvSpPr>
          <p:cNvPr id="3" name="Title 2">
            <a:extLst>
              <a:ext uri="{FF2B5EF4-FFF2-40B4-BE49-F238E27FC236}">
                <a16:creationId xmlns:a16="http://schemas.microsoft.com/office/drawing/2014/main" xmlns="" id="{719A3E30-5276-D441-B614-52A7774A0F2E}"/>
              </a:ext>
            </a:extLst>
          </p:cNvPr>
          <p:cNvSpPr>
            <a:spLocks noGrp="1"/>
          </p:cNvSpPr>
          <p:nvPr>
            <p:ph type="title"/>
          </p:nvPr>
        </p:nvSpPr>
        <p:spPr/>
        <p:txBody>
          <a:bodyPr/>
          <a:lstStyle/>
          <a:p>
            <a:pPr algn="ctr"/>
            <a:r>
              <a:rPr lang="en-US" dirty="0"/>
              <a:t>Discussion Questions</a:t>
            </a:r>
          </a:p>
        </p:txBody>
      </p:sp>
    </p:spTree>
    <p:extLst>
      <p:ext uri="{BB962C8B-B14F-4D97-AF65-F5344CB8AC3E}">
        <p14:creationId xmlns:p14="http://schemas.microsoft.com/office/powerpoint/2010/main" val="420407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Barekhu</a:t>
            </a:r>
          </a:p>
        </p:txBody>
      </p:sp>
      <p:pic>
        <p:nvPicPr>
          <p:cNvPr id="3" name="Picture 2" descr="barekhu.pdf"/>
          <p:cNvPicPr>
            <a:picLocks noChangeAspect="1"/>
          </p:cNvPicPr>
          <p:nvPr/>
        </p:nvPicPr>
        <p:blipFill rotWithShape="1">
          <a:blip r:embed="rId3">
            <a:extLst>
              <a:ext uri="{28A0092B-C50C-407E-A947-70E740481C1C}">
                <a14:useLocalDpi xmlns:a14="http://schemas.microsoft.com/office/drawing/2010/main" val="0"/>
              </a:ext>
            </a:extLst>
          </a:blip>
          <a:srcRect l="8592" t="50823" r="7562" b="8642"/>
          <a:stretch/>
        </p:blipFill>
        <p:spPr>
          <a:xfrm>
            <a:off x="1275643" y="1371599"/>
            <a:ext cx="6603771" cy="3990623"/>
          </a:xfrm>
          <a:prstGeom prst="rect">
            <a:avLst/>
          </a:prstGeom>
        </p:spPr>
      </p:pic>
      <p:sp>
        <p:nvSpPr>
          <p:cNvPr id="11" name="TextBox 10"/>
          <p:cNvSpPr txBox="1"/>
          <p:nvPr/>
        </p:nvSpPr>
        <p:spPr>
          <a:xfrm>
            <a:off x="1275643" y="5362222"/>
            <a:ext cx="6603770" cy="1200329"/>
          </a:xfrm>
          <a:prstGeom prst="rect">
            <a:avLst/>
          </a:prstGeom>
          <a:solidFill>
            <a:schemeClr val="accent5"/>
          </a:solidFill>
        </p:spPr>
        <p:txBody>
          <a:bodyPr wrap="square" rtlCol="0">
            <a:spAutoFit/>
          </a:bodyPr>
          <a:lstStyle/>
          <a:p>
            <a:pPr marL="342900" indent="-342900" algn="ctr">
              <a:buAutoNum type="arabicParenR"/>
            </a:pPr>
            <a:r>
              <a:rPr lang="en-US" dirty="0"/>
              <a:t>I need a volunteer to read these lines slowly out-loud to the class</a:t>
            </a:r>
          </a:p>
          <a:p>
            <a:pPr marL="342900" indent="-342900" algn="ctr">
              <a:buAutoNum type="arabicParenR"/>
            </a:pPr>
            <a:r>
              <a:rPr lang="en-US" dirty="0"/>
              <a:t>Every time a word with the root .</a:t>
            </a:r>
            <a:r>
              <a:rPr lang="he-IL" dirty="0"/>
              <a:t>ב</a:t>
            </a:r>
            <a:r>
              <a:rPr lang="en-US" dirty="0"/>
              <a:t>.</a:t>
            </a:r>
            <a:r>
              <a:rPr lang="he-IL" dirty="0"/>
              <a:t>ר</a:t>
            </a:r>
            <a:r>
              <a:rPr lang="en-US" dirty="0"/>
              <a:t>.</a:t>
            </a:r>
            <a:r>
              <a:rPr lang="he-IL" dirty="0"/>
              <a:t>כ</a:t>
            </a:r>
            <a:r>
              <a:rPr lang="en-US" dirty="0"/>
              <a:t> appears, everyone else has to bow. See if you can hear them all.</a:t>
            </a:r>
          </a:p>
        </p:txBody>
      </p:sp>
    </p:spTree>
    <p:extLst>
      <p:ext uri="{BB962C8B-B14F-4D97-AF65-F5344CB8AC3E}">
        <p14:creationId xmlns:p14="http://schemas.microsoft.com/office/powerpoint/2010/main" val="386322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shalomlearning.org/system/files/attachments/page_embeds/m/2018-02/BAC_-_What_is_the_difference_5a96f4f7032a3.jpg">
            <a:extLst>
              <a:ext uri="{FF2B5EF4-FFF2-40B4-BE49-F238E27FC236}">
                <a16:creationId xmlns:a16="http://schemas.microsoft.com/office/drawing/2014/main" xmlns="" id="{68CBB204-49C8-C349-B217-EC4882FE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889000"/>
            <a:ext cx="7505700" cy="5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2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9143D-1C21-4746-A352-D6C75B4E83B5}"/>
              </a:ext>
            </a:extLst>
          </p:cNvPr>
          <p:cNvSpPr>
            <a:spLocks noGrp="1"/>
          </p:cNvSpPr>
          <p:nvPr>
            <p:ph type="title"/>
          </p:nvPr>
        </p:nvSpPr>
        <p:spPr/>
        <p:txBody>
          <a:bodyPr/>
          <a:lstStyle/>
          <a:p>
            <a:pPr algn="ctr"/>
            <a:r>
              <a:rPr lang="en-US" dirty="0"/>
              <a:t>Being a Community</a:t>
            </a:r>
          </a:p>
        </p:txBody>
      </p:sp>
      <p:pic>
        <p:nvPicPr>
          <p:cNvPr id="2050" name="Picture 2" descr="https://my.shalomlearning.org/system/files/attachments/page_embeds/m/2018-02/BAC_-_List_3_groups_5a96f4a8ac7c8.jpg">
            <a:extLst>
              <a:ext uri="{FF2B5EF4-FFF2-40B4-BE49-F238E27FC236}">
                <a16:creationId xmlns:a16="http://schemas.microsoft.com/office/drawing/2014/main" xmlns="" id="{AE0AEB4A-FC09-7F44-9BA4-48D615167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0" y="2220232"/>
            <a:ext cx="4229100" cy="74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my.shalomlearning.org/system/files/attachments/page_embeds/m/2018-02/BAC_-_List_3_communities_5a96f4d94c13d.jpg">
            <a:extLst>
              <a:ext uri="{FF2B5EF4-FFF2-40B4-BE49-F238E27FC236}">
                <a16:creationId xmlns:a16="http://schemas.microsoft.com/office/drawing/2014/main" xmlns="" id="{1579BD97-A752-1245-99CD-4E29889BA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770" y="4044951"/>
            <a:ext cx="5092700" cy="59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7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5430BB"/>
          </a:solidFill>
        </p:spPr>
        <p:txBody>
          <a:bodyPr numCol="2">
            <a:noAutofit/>
          </a:bodyPr>
          <a:lstStyle/>
          <a:p>
            <a:endParaRPr lang="en-US" sz="2200" dirty="0"/>
          </a:p>
          <a:p>
            <a:endParaRPr lang="en-US" sz="2200" dirty="0"/>
          </a:p>
          <a:p>
            <a:r>
              <a:rPr lang="en-US" sz="2200" dirty="0"/>
              <a:t>Background</a:t>
            </a:r>
          </a:p>
          <a:p>
            <a:pPr lvl="1"/>
            <a:r>
              <a:rPr lang="en-US" dirty="0"/>
              <a:t>Find the Barekhu</a:t>
            </a:r>
          </a:p>
          <a:p>
            <a:pPr lvl="1"/>
            <a:r>
              <a:rPr lang="en-US" dirty="0"/>
              <a:t>Discussion Questions</a:t>
            </a:r>
          </a:p>
          <a:p>
            <a:pPr lvl="1"/>
            <a:r>
              <a:rPr lang="en-US" dirty="0"/>
              <a:t>Introduction Video</a:t>
            </a:r>
          </a:p>
          <a:p>
            <a:r>
              <a:rPr lang="en-US" sz="2200" dirty="0"/>
              <a:t>Barekhu</a:t>
            </a:r>
          </a:p>
          <a:p>
            <a:pPr lvl="1"/>
            <a:r>
              <a:rPr lang="en-US" sz="2200" dirty="0"/>
              <a:t>Reading and Chanting</a:t>
            </a:r>
          </a:p>
          <a:p>
            <a:pPr lvl="1"/>
            <a:r>
              <a:rPr lang="en-US" sz="2200" dirty="0"/>
              <a:t>Find the Root</a:t>
            </a:r>
          </a:p>
          <a:p>
            <a:pPr lvl="1"/>
            <a:r>
              <a:rPr lang="en-US" sz="2200" dirty="0"/>
              <a:t>Translate</a:t>
            </a:r>
          </a:p>
          <a:p>
            <a:pPr marL="365760" lvl="1" indent="0">
              <a:buNone/>
            </a:pPr>
            <a:endParaRPr lang="en-US" sz="2200" dirty="0"/>
          </a:p>
          <a:p>
            <a:pPr marL="365760" lvl="1" indent="0">
              <a:buNone/>
            </a:pPr>
            <a:endParaRPr lang="en-US" sz="2200" dirty="0"/>
          </a:p>
          <a:p>
            <a:pPr marL="365760" lvl="1" indent="0">
              <a:buNone/>
            </a:pPr>
            <a:endParaRPr lang="en-US" sz="2200" dirty="0"/>
          </a:p>
          <a:p>
            <a:r>
              <a:rPr lang="en-US" sz="2200" dirty="0"/>
              <a:t>How to Dance the </a:t>
            </a:r>
            <a:r>
              <a:rPr lang="en-US" sz="2200" dirty="0" err="1"/>
              <a:t>Barekhu</a:t>
            </a:r>
            <a:endParaRPr lang="en-US" sz="2200" dirty="0"/>
          </a:p>
          <a:p>
            <a:r>
              <a:rPr lang="en-US" sz="2200" dirty="0"/>
              <a:t>The First </a:t>
            </a:r>
            <a:r>
              <a:rPr lang="en-US" sz="2200" dirty="0" err="1"/>
              <a:t>Barekhu</a:t>
            </a:r>
            <a:endParaRPr lang="en-US" sz="2200" dirty="0"/>
          </a:p>
          <a:p>
            <a:r>
              <a:rPr lang="en-US" sz="2200" dirty="0"/>
              <a:t>Practice Bowing</a:t>
            </a:r>
          </a:p>
          <a:p>
            <a:r>
              <a:rPr lang="en-US" sz="2200" dirty="0"/>
              <a:t>Being a Community</a:t>
            </a:r>
          </a:p>
          <a:p>
            <a:r>
              <a:rPr lang="en-US" sz="2200" dirty="0"/>
              <a:t>The Power of a Minyan</a:t>
            </a:r>
          </a:p>
        </p:txBody>
      </p:sp>
      <p:sp>
        <p:nvSpPr>
          <p:cNvPr id="3" name="Title 2"/>
          <p:cNvSpPr>
            <a:spLocks noGrp="1"/>
          </p:cNvSpPr>
          <p:nvPr>
            <p:ph type="title"/>
          </p:nvPr>
        </p:nvSpPr>
        <p:spPr>
          <a:noFill/>
        </p:spPr>
        <p:txBody>
          <a:bodyPr>
            <a:normAutofit/>
          </a:bodyPr>
          <a:lstStyle/>
          <a:p>
            <a:pPr algn="ctr"/>
            <a:r>
              <a:rPr lang="en-US" sz="6600" dirty="0"/>
              <a:t>Agenda</a:t>
            </a:r>
          </a:p>
        </p:txBody>
      </p:sp>
      <p:cxnSp>
        <p:nvCxnSpPr>
          <p:cNvPr id="5" name="Straight Connector 4">
            <a:extLst>
              <a:ext uri="{FF2B5EF4-FFF2-40B4-BE49-F238E27FC236}">
                <a16:creationId xmlns:a16="http://schemas.microsoft.com/office/drawing/2014/main" xmlns="" id="{43E04E97-32C5-F74D-BEED-B729EE2B0864}"/>
              </a:ext>
            </a:extLst>
          </p:cNvPr>
          <p:cNvCxnSpPr/>
          <p:nvPr/>
        </p:nvCxnSpPr>
        <p:spPr>
          <a:xfrm>
            <a:off x="4200939" y="1987826"/>
            <a:ext cx="0" cy="353833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0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F9567-4989-C847-836C-C4A15E69780D}"/>
              </a:ext>
            </a:extLst>
          </p:cNvPr>
          <p:cNvSpPr>
            <a:spLocks noGrp="1"/>
          </p:cNvSpPr>
          <p:nvPr>
            <p:ph type="title"/>
          </p:nvPr>
        </p:nvSpPr>
        <p:spPr>
          <a:xfrm>
            <a:off x="457200" y="152400"/>
            <a:ext cx="8229600" cy="821377"/>
          </a:xfrm>
        </p:spPr>
        <p:txBody>
          <a:bodyPr/>
          <a:lstStyle/>
          <a:p>
            <a:pPr algn="ctr"/>
            <a:r>
              <a:rPr lang="en-US" dirty="0"/>
              <a:t>The Power of a Minyan</a:t>
            </a:r>
          </a:p>
        </p:txBody>
      </p:sp>
      <p:pic>
        <p:nvPicPr>
          <p:cNvPr id="4" name="Picture 3">
            <a:extLst>
              <a:ext uri="{FF2B5EF4-FFF2-40B4-BE49-F238E27FC236}">
                <a16:creationId xmlns:a16="http://schemas.microsoft.com/office/drawing/2014/main" xmlns="" id="{52231D69-EE6B-6346-A472-4A056AAF72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452" y="1064106"/>
            <a:ext cx="7079095" cy="5324983"/>
          </a:xfrm>
          <a:prstGeom prst="rect">
            <a:avLst/>
          </a:prstGeom>
        </p:spPr>
      </p:pic>
    </p:spTree>
    <p:extLst>
      <p:ext uri="{BB962C8B-B14F-4D97-AF65-F5344CB8AC3E}">
        <p14:creationId xmlns:p14="http://schemas.microsoft.com/office/powerpoint/2010/main" val="281805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E08ED956-D418-1A4A-B79F-A46583FD7D8A}"/>
              </a:ext>
            </a:extLst>
          </p:cNvPr>
          <p:cNvSpPr txBox="1"/>
          <p:nvPr/>
        </p:nvSpPr>
        <p:spPr>
          <a:xfrm>
            <a:off x="926275" y="796938"/>
            <a:ext cx="7422078" cy="2554545"/>
          </a:xfrm>
          <a:prstGeom prst="rect">
            <a:avLst/>
          </a:prstGeom>
          <a:noFill/>
        </p:spPr>
        <p:txBody>
          <a:bodyPr wrap="square" rtlCol="0">
            <a:spAutoFit/>
          </a:bodyPr>
          <a:lstStyle/>
          <a:p>
            <a:r>
              <a:rPr lang="en-US" sz="2000" dirty="0"/>
              <a:t>There was a blind Rabbi who was called the Seer of Lublin. </a:t>
            </a:r>
          </a:p>
          <a:p>
            <a:endParaRPr lang="en-US" sz="2000" dirty="0"/>
          </a:p>
          <a:p>
            <a:r>
              <a:rPr lang="en-US" sz="2000" dirty="0"/>
              <a:t>The Seer could not see things through his eyes, but he saw in other ways.  One of the Seer's students was a man who lived in a town where he was the only Jew.  One week a year the student would leave his farm, ride almost two days on his horse, and then spend a week studying, praying, and being part of the Seer's community.</a:t>
            </a:r>
          </a:p>
        </p:txBody>
      </p:sp>
      <p:pic>
        <p:nvPicPr>
          <p:cNvPr id="5122" name="Picture 2" descr="https://my.shalomlearning.org/system/files/attachments/page_embeds/m/2018-02/legally-blind-person-dog-clouds-1200x630_5a971d264aab7.jpg">
            <a:extLst>
              <a:ext uri="{FF2B5EF4-FFF2-40B4-BE49-F238E27FC236}">
                <a16:creationId xmlns:a16="http://schemas.microsoft.com/office/drawing/2014/main" xmlns="" id="{F4704E6C-45D1-564C-BE05-05EA59C0203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81761" y="3584659"/>
            <a:ext cx="5727700" cy="300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5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y.shalomlearning.org/system/files/attachments/page_embeds/m/2018-02/Power_of_minyan_2_5a971ecc1db75.jpg">
            <a:extLst>
              <a:ext uri="{FF2B5EF4-FFF2-40B4-BE49-F238E27FC236}">
                <a16:creationId xmlns:a16="http://schemas.microsoft.com/office/drawing/2014/main" xmlns="" id="{210CA8A4-B451-F642-9F82-0D72DC3E60D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0056" y="598152"/>
            <a:ext cx="3193178" cy="2246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61A533B-6D45-FA43-82ED-7C8CD8248DBE}"/>
              </a:ext>
            </a:extLst>
          </p:cNvPr>
          <p:cNvSpPr txBox="1"/>
          <p:nvPr/>
        </p:nvSpPr>
        <p:spPr>
          <a:xfrm>
            <a:off x="4418053" y="598152"/>
            <a:ext cx="4037609" cy="2246769"/>
          </a:xfrm>
          <a:prstGeom prst="rect">
            <a:avLst/>
          </a:prstGeom>
          <a:noFill/>
        </p:spPr>
        <p:txBody>
          <a:bodyPr wrap="square" rtlCol="0">
            <a:spAutoFit/>
          </a:bodyPr>
          <a:lstStyle/>
          <a:p>
            <a:r>
              <a:rPr lang="en-US" sz="2000" dirty="0"/>
              <a:t>Once he rode into Lublin late on a Thursday afternoon.  He went to put his horse away in the stable and found the Seer waiting for him. Almost magically, the blind Seer called him by name and said, "Go home.”</a:t>
            </a:r>
          </a:p>
        </p:txBody>
      </p:sp>
      <p:sp>
        <p:nvSpPr>
          <p:cNvPr id="3" name="Rectangle 2">
            <a:extLst>
              <a:ext uri="{FF2B5EF4-FFF2-40B4-BE49-F238E27FC236}">
                <a16:creationId xmlns:a16="http://schemas.microsoft.com/office/drawing/2014/main" xmlns="" id="{0AF4B858-9123-4B79-AD48-FCDBD8CFB9DC}"/>
              </a:ext>
            </a:extLst>
          </p:cNvPr>
          <p:cNvSpPr/>
          <p:nvPr/>
        </p:nvSpPr>
        <p:spPr>
          <a:xfrm>
            <a:off x="844826" y="3045120"/>
            <a:ext cx="7610836" cy="3477875"/>
          </a:xfrm>
          <a:prstGeom prst="rect">
            <a:avLst/>
          </a:prstGeom>
        </p:spPr>
        <p:txBody>
          <a:bodyPr wrap="square">
            <a:spAutoFit/>
          </a:bodyPr>
          <a:lstStyle/>
          <a:p>
            <a:r>
              <a:rPr lang="en-US" sz="2000" dirty="0"/>
              <a:t>The man said, "But - "</a:t>
            </a:r>
          </a:p>
          <a:p>
            <a:r>
              <a:rPr lang="en-US" sz="2000" dirty="0"/>
              <a:t/>
            </a:r>
            <a:br>
              <a:rPr lang="en-US" sz="2000" dirty="0"/>
            </a:br>
            <a:r>
              <a:rPr lang="en-US" sz="2000" dirty="0"/>
              <a:t>The Seer said, "Go home and get there before Shabbat starts.</a:t>
            </a:r>
          </a:p>
          <a:p>
            <a:endParaRPr lang="en-US" sz="2000" dirty="0"/>
          </a:p>
          <a:p>
            <a:r>
              <a:rPr lang="en-US" sz="2000" dirty="0"/>
              <a:t>The man said, "But it is Thursday afternoon, and my farm is two days away."</a:t>
            </a:r>
          </a:p>
          <a:p>
            <a:endParaRPr lang="en-US" sz="2000" dirty="0"/>
          </a:p>
          <a:p>
            <a:r>
              <a:rPr lang="en-US" sz="2000" dirty="0"/>
              <a:t>The Seer said, "Go." </a:t>
            </a:r>
          </a:p>
          <a:p>
            <a:endParaRPr lang="en-US" sz="2000" dirty="0"/>
          </a:p>
          <a:p>
            <a:r>
              <a:rPr lang="en-US" sz="2000" dirty="0"/>
              <a:t>The man had no choice. He got on his tired horse and rode through the night.</a:t>
            </a:r>
          </a:p>
        </p:txBody>
      </p:sp>
    </p:spTree>
    <p:extLst>
      <p:ext uri="{BB962C8B-B14F-4D97-AF65-F5344CB8AC3E}">
        <p14:creationId xmlns:p14="http://schemas.microsoft.com/office/powerpoint/2010/main" val="299100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C86CF69-0CEE-4A41-A102-8B2DFCD937AC}"/>
              </a:ext>
            </a:extLst>
          </p:cNvPr>
          <p:cNvSpPr txBox="1"/>
          <p:nvPr/>
        </p:nvSpPr>
        <p:spPr>
          <a:xfrm>
            <a:off x="356261" y="1138625"/>
            <a:ext cx="3549818" cy="3785652"/>
          </a:xfrm>
          <a:prstGeom prst="rect">
            <a:avLst/>
          </a:prstGeom>
          <a:noFill/>
        </p:spPr>
        <p:txBody>
          <a:bodyPr wrap="square" rtlCol="0">
            <a:spAutoFit/>
          </a:bodyPr>
          <a:lstStyle/>
          <a:p>
            <a:r>
              <a:rPr lang="en-US" sz="2000" dirty="0"/>
              <a:t>Near morning he came to an inn. The man said, "I am tired. My horse is tired.  We will stop for food and water, and then we will rush on." In the inn were nine other Jews. They begged the man to stay with them and be the tenth person in their minyan for Shabbat.  He explained that the Seer had told him to go home. He said "Sorry, but no.”</a:t>
            </a:r>
          </a:p>
        </p:txBody>
      </p:sp>
      <p:pic>
        <p:nvPicPr>
          <p:cNvPr id="7171" name="Picture 3" descr="https://my.shalomlearning.org/system/files/attachments/page_embeds/m/2018-02/old-inn_5a97229043e10.jpg">
            <a:extLst>
              <a:ext uri="{FF2B5EF4-FFF2-40B4-BE49-F238E27FC236}">
                <a16:creationId xmlns:a16="http://schemas.microsoft.com/office/drawing/2014/main" xmlns="" id="{421BCD7D-FD17-C840-AD86-71A0D60B797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6417" y="1279377"/>
            <a:ext cx="4495800" cy="364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8286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y.shalomlearning.org/system/files/attachments/page_embeds/m/2018-02/minyan_5_5a97239d7a59f.jpg">
            <a:extLst>
              <a:ext uri="{FF2B5EF4-FFF2-40B4-BE49-F238E27FC236}">
                <a16:creationId xmlns:a16="http://schemas.microsoft.com/office/drawing/2014/main" xmlns="" id="{583AD7C3-F936-E34A-A448-A6E93572385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392" y="1194294"/>
            <a:ext cx="4165600" cy="408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64CBFEB-FB9C-D846-88C8-C37D39AF3561}"/>
              </a:ext>
            </a:extLst>
          </p:cNvPr>
          <p:cNvSpPr txBox="1"/>
          <p:nvPr/>
        </p:nvSpPr>
        <p:spPr>
          <a:xfrm>
            <a:off x="4643252" y="1294410"/>
            <a:ext cx="4180114" cy="4062651"/>
          </a:xfrm>
          <a:prstGeom prst="rect">
            <a:avLst/>
          </a:prstGeom>
          <a:noFill/>
        </p:spPr>
        <p:txBody>
          <a:bodyPr wrap="square" rtlCol="0">
            <a:spAutoFit/>
          </a:bodyPr>
          <a:lstStyle/>
          <a:p>
            <a:r>
              <a:rPr lang="en-US" sz="2000" dirty="0"/>
              <a:t>The man ate and drank, but fell asleep and woke just before Shabbat.  He panicked when he realized that he was stuck.  He became the tenth in their minyan.</a:t>
            </a:r>
          </a:p>
          <a:p>
            <a:r>
              <a:rPr lang="en-US" sz="2000" dirty="0"/>
              <a:t>It was an amazing Shabbat.  When the group sang together it was is if angels were singing with them.  When they danced together, it was as if they were dancing in the air.  When they studied together, walls of fire surrounded them.</a:t>
            </a:r>
          </a:p>
          <a:p>
            <a:endParaRPr lang="en-US" dirty="0"/>
          </a:p>
        </p:txBody>
      </p:sp>
    </p:spTree>
    <p:extLst>
      <p:ext uri="{BB962C8B-B14F-4D97-AF65-F5344CB8AC3E}">
        <p14:creationId xmlns:p14="http://schemas.microsoft.com/office/powerpoint/2010/main" val="407027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21E2B1-B26E-E142-981F-225E2A16273E}"/>
              </a:ext>
            </a:extLst>
          </p:cNvPr>
          <p:cNvSpPr txBox="1"/>
          <p:nvPr/>
        </p:nvSpPr>
        <p:spPr>
          <a:xfrm>
            <a:off x="439387" y="391885"/>
            <a:ext cx="7992093" cy="2554545"/>
          </a:xfrm>
          <a:prstGeom prst="rect">
            <a:avLst/>
          </a:prstGeom>
          <a:noFill/>
        </p:spPr>
        <p:txBody>
          <a:bodyPr wrap="square" rtlCol="0">
            <a:spAutoFit/>
          </a:bodyPr>
          <a:lstStyle/>
          <a:p>
            <a:r>
              <a:rPr lang="en-US" sz="2000" dirty="0"/>
              <a:t>As soon as Shabbat was over, the man got back on his horse and rode through the night to get back to Lublin to apologize.  When he got there the Seer was waiting.  The Seer called him by name, and said, "You were supposed to die this Shabbat.  That is why I wanted you to return home."</a:t>
            </a:r>
          </a:p>
          <a:p>
            <a:endParaRPr lang="en-US" sz="2000" dirty="0"/>
          </a:p>
          <a:p>
            <a:r>
              <a:rPr lang="en-US" sz="2000" dirty="0"/>
              <a:t>The man said, "I am still alive."</a:t>
            </a:r>
          </a:p>
          <a:p>
            <a:endParaRPr lang="en-US" sz="2000" dirty="0"/>
          </a:p>
        </p:txBody>
      </p:sp>
      <p:pic>
        <p:nvPicPr>
          <p:cNvPr id="9218" name="Picture 2" descr="https://my.shalomlearning.org/system/files/attachments/page_embeds/m/2018-03/Power_of_minyan_2_5a98564e78d54.jpg">
            <a:extLst>
              <a:ext uri="{FF2B5EF4-FFF2-40B4-BE49-F238E27FC236}">
                <a16:creationId xmlns:a16="http://schemas.microsoft.com/office/drawing/2014/main" xmlns="" id="{8FC90E12-E1EE-6640-8765-C3D688C947C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12230" y="2703444"/>
            <a:ext cx="4989917" cy="3141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a:extLst>
              <a:ext uri="{FF2B5EF4-FFF2-40B4-BE49-F238E27FC236}">
                <a16:creationId xmlns:a16="http://schemas.microsoft.com/office/drawing/2014/main" xmlns="" id="{99E0C500-AD20-43E0-9B33-5FF8BAFF22E5}"/>
              </a:ext>
            </a:extLst>
          </p:cNvPr>
          <p:cNvSpPr/>
          <p:nvPr/>
        </p:nvSpPr>
        <p:spPr>
          <a:xfrm>
            <a:off x="439387" y="2992379"/>
            <a:ext cx="3165204" cy="2123658"/>
          </a:xfrm>
          <a:prstGeom prst="rect">
            <a:avLst/>
          </a:prstGeom>
        </p:spPr>
        <p:txBody>
          <a:bodyPr wrap="square">
            <a:spAutoFit/>
          </a:bodyPr>
          <a:lstStyle/>
          <a:p>
            <a:r>
              <a:rPr lang="en-US" sz="2000" dirty="0"/>
              <a:t>The Seer explained, "Sometimes a minyan has more power than a miracle-working Rabbi.”</a:t>
            </a:r>
          </a:p>
          <a:p>
            <a:endParaRPr lang="en-US" sz="2000" dirty="0"/>
          </a:p>
          <a:p>
            <a:r>
              <a:rPr lang="en-US" sz="1600" dirty="0"/>
              <a:t>(From Martin Buber's Tales of the Hasidim)</a:t>
            </a:r>
          </a:p>
        </p:txBody>
      </p:sp>
    </p:spTree>
    <p:extLst>
      <p:ext uri="{BB962C8B-B14F-4D97-AF65-F5344CB8AC3E}">
        <p14:creationId xmlns:p14="http://schemas.microsoft.com/office/powerpoint/2010/main" val="55091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C028ED-9D3E-F243-B5B4-559E62C21F40}"/>
              </a:ext>
            </a:extLst>
          </p:cNvPr>
          <p:cNvSpPr>
            <a:spLocks noGrp="1"/>
          </p:cNvSpPr>
          <p:nvPr>
            <p:ph idx="1"/>
          </p:nvPr>
        </p:nvSpPr>
        <p:spPr>
          <a:xfrm>
            <a:off x="457200" y="2022764"/>
            <a:ext cx="8229600" cy="1931719"/>
          </a:xfrm>
        </p:spPr>
        <p:txBody>
          <a:bodyPr/>
          <a:lstStyle/>
          <a:p>
            <a:r>
              <a:rPr lang="en-US" dirty="0"/>
              <a:t>What was the power of the minyan in this story?  How did it work?</a:t>
            </a:r>
          </a:p>
          <a:p>
            <a:r>
              <a:rPr lang="en-US" dirty="0"/>
              <a:t>Why do you think we need a minyan in order to say the Barekhu?</a:t>
            </a:r>
          </a:p>
          <a:p>
            <a:pPr marL="0" indent="0">
              <a:buNone/>
            </a:pPr>
            <a:endParaRPr lang="en-US" dirty="0"/>
          </a:p>
        </p:txBody>
      </p:sp>
      <p:sp>
        <p:nvSpPr>
          <p:cNvPr id="3" name="Title 2">
            <a:extLst>
              <a:ext uri="{FF2B5EF4-FFF2-40B4-BE49-F238E27FC236}">
                <a16:creationId xmlns:a16="http://schemas.microsoft.com/office/drawing/2014/main" xmlns="" id="{719A3E30-5276-D441-B614-52A7774A0F2E}"/>
              </a:ext>
            </a:extLst>
          </p:cNvPr>
          <p:cNvSpPr>
            <a:spLocks noGrp="1"/>
          </p:cNvSpPr>
          <p:nvPr>
            <p:ph type="title"/>
          </p:nvPr>
        </p:nvSpPr>
        <p:spPr/>
        <p:txBody>
          <a:bodyPr/>
          <a:lstStyle/>
          <a:p>
            <a:pPr algn="ctr"/>
            <a:r>
              <a:rPr lang="en-US" dirty="0"/>
              <a:t>Discussion Questions</a:t>
            </a:r>
          </a:p>
        </p:txBody>
      </p:sp>
    </p:spTree>
    <p:extLst>
      <p:ext uri="{BB962C8B-B14F-4D97-AF65-F5344CB8AC3E}">
        <p14:creationId xmlns:p14="http://schemas.microsoft.com/office/powerpoint/2010/main" val="265307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48385" y="636104"/>
            <a:ext cx="8265527" cy="2213113"/>
          </a:xfrm>
          <a:prstGeom prst="rect">
            <a:avLst/>
          </a:prstGeom>
        </p:spPr>
        <p:txBody>
          <a:bodyPr>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ctr">
              <a:buFont typeface="Wingdings 2"/>
              <a:buNone/>
            </a:pPr>
            <a:r>
              <a:rPr lang="en-US" dirty="0"/>
              <a:t>See if you can find the </a:t>
            </a:r>
          </a:p>
          <a:p>
            <a:pPr marL="0" indent="0" algn="ctr">
              <a:buNone/>
            </a:pPr>
            <a:r>
              <a:rPr lang="en-US" dirty="0"/>
              <a:t>Barekhu </a:t>
            </a:r>
            <a:r>
              <a:rPr lang="en-US" dirty="0">
                <a:cs typeface="+mj-cs"/>
              </a:rPr>
              <a:t>  </a:t>
            </a:r>
            <a:r>
              <a:rPr lang="he-IL" dirty="0">
                <a:cs typeface="+mj-cs"/>
              </a:rPr>
              <a:t> </a:t>
            </a:r>
            <a:r>
              <a:rPr lang="he-IL" sz="3200" dirty="0">
                <a:cs typeface="+mj-cs"/>
              </a:rPr>
              <a:t>בָּרְכוּ</a:t>
            </a:r>
            <a:endParaRPr lang="en-US" sz="3200" dirty="0">
              <a:cs typeface="+mj-cs"/>
            </a:endParaRPr>
          </a:p>
          <a:p>
            <a:pPr marL="0" indent="0" algn="ctr">
              <a:buFont typeface="Wingdings 2"/>
              <a:buNone/>
            </a:pPr>
            <a:r>
              <a:rPr lang="en-US" dirty="0"/>
              <a:t>in your siddur!</a:t>
            </a:r>
          </a:p>
          <a:p>
            <a:pPr marL="0" indent="0" algn="ctr">
              <a:buFont typeface="Wingdings 2"/>
              <a:buNone/>
            </a:pPr>
            <a:r>
              <a:rPr lang="en-US" dirty="0"/>
              <a:t>In which part of the service is it found?</a:t>
            </a:r>
          </a:p>
          <a:p>
            <a:pPr marL="0" indent="0" algn="ctr">
              <a:buFont typeface="Wingdings 2"/>
              <a:buNone/>
            </a:pPr>
            <a:endParaRPr lang="en-US" dirty="0"/>
          </a:p>
        </p:txBody>
      </p:sp>
      <p:pic>
        <p:nvPicPr>
          <p:cNvPr id="6" name="Picture 5">
            <a:extLst>
              <a:ext uri="{FF2B5EF4-FFF2-40B4-BE49-F238E27FC236}">
                <a16:creationId xmlns:a16="http://schemas.microsoft.com/office/drawing/2014/main" xmlns="" id="{7C0AAEDD-1069-C341-8782-FF334FD31A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3797" y="2972048"/>
            <a:ext cx="3898900" cy="2552700"/>
          </a:xfrm>
          <a:prstGeom prst="rect">
            <a:avLst/>
          </a:prstGeom>
          <a:ln>
            <a:noFill/>
          </a:ln>
          <a:effectLst>
            <a:softEdge rad="112500"/>
          </a:effectLst>
        </p:spPr>
      </p:pic>
      <p:pic>
        <p:nvPicPr>
          <p:cNvPr id="2" name="Picture 1"/>
          <p:cNvPicPr>
            <a:picLocks noChangeAspect="1"/>
          </p:cNvPicPr>
          <p:nvPr/>
        </p:nvPicPr>
        <p:blipFill>
          <a:blip r:embed="rId4"/>
          <a:stretch>
            <a:fillRect/>
          </a:stretch>
        </p:blipFill>
        <p:spPr>
          <a:xfrm>
            <a:off x="907189" y="493980"/>
            <a:ext cx="7197684" cy="2429792"/>
          </a:xfrm>
          <a:prstGeom prst="rect">
            <a:avLst/>
          </a:prstGeom>
        </p:spPr>
      </p:pic>
    </p:spTree>
    <p:extLst>
      <p:ext uri="{BB962C8B-B14F-4D97-AF65-F5344CB8AC3E}">
        <p14:creationId xmlns:p14="http://schemas.microsoft.com/office/powerpoint/2010/main" val="251143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27951" cy="4275552"/>
          </a:xfrm>
        </p:spPr>
        <p:txBody>
          <a:bodyPr>
            <a:noAutofit/>
          </a:bodyPr>
          <a:lstStyle/>
          <a:p>
            <a:pPr marL="0" indent="0">
              <a:buNone/>
            </a:pPr>
            <a:endParaRPr lang="en-US" sz="1200" dirty="0"/>
          </a:p>
          <a:p>
            <a:r>
              <a:rPr lang="en-US" dirty="0"/>
              <a:t>For which kind of events have you sent or received invitations?</a:t>
            </a:r>
          </a:p>
          <a:p>
            <a:r>
              <a:rPr lang="en-US" dirty="0"/>
              <a:t>How were the invitations sent? Did the invitation require a reply? </a:t>
            </a:r>
          </a:p>
          <a:p>
            <a:r>
              <a:rPr lang="en-US" dirty="0"/>
              <a:t>Did you ever receive a really great invitation? What made the invitation great?</a:t>
            </a:r>
          </a:p>
          <a:p>
            <a:endParaRPr lang="en-US" sz="2800" dirty="0"/>
          </a:p>
        </p:txBody>
      </p:sp>
      <p:sp>
        <p:nvSpPr>
          <p:cNvPr id="3" name="Title 2"/>
          <p:cNvSpPr>
            <a:spLocks noGrp="1"/>
          </p:cNvSpPr>
          <p:nvPr>
            <p:ph type="title"/>
          </p:nvPr>
        </p:nvSpPr>
        <p:spPr/>
        <p:txBody>
          <a:bodyPr>
            <a:normAutofit/>
          </a:bodyPr>
          <a:lstStyle/>
          <a:p>
            <a:pPr algn="ctr"/>
            <a:r>
              <a:rPr lang="en-US" sz="5400" dirty="0"/>
              <a:t>Invitations</a:t>
            </a:r>
          </a:p>
        </p:txBody>
      </p:sp>
      <p:pic>
        <p:nvPicPr>
          <p:cNvPr id="5" name="Picture 4">
            <a:extLst>
              <a:ext uri="{FF2B5EF4-FFF2-40B4-BE49-F238E27FC236}">
                <a16:creationId xmlns:a16="http://schemas.microsoft.com/office/drawing/2014/main" xmlns="" id="{90829CAB-19B5-4CD8-83D3-F20A5B222B9E}"/>
              </a:ext>
            </a:extLst>
          </p:cNvPr>
          <p:cNvPicPr>
            <a:picLocks noChangeAspect="1"/>
          </p:cNvPicPr>
          <p:nvPr/>
        </p:nvPicPr>
        <p:blipFill>
          <a:blip r:embed="rId3"/>
          <a:stretch>
            <a:fillRect/>
          </a:stretch>
        </p:blipFill>
        <p:spPr>
          <a:xfrm>
            <a:off x="5486401" y="1775118"/>
            <a:ext cx="2898092" cy="4243636"/>
          </a:xfrm>
          <a:prstGeom prst="rect">
            <a:avLst/>
          </a:prstGeom>
        </p:spPr>
      </p:pic>
    </p:spTree>
    <p:extLst>
      <p:ext uri="{BB962C8B-B14F-4D97-AF65-F5344CB8AC3E}">
        <p14:creationId xmlns:p14="http://schemas.microsoft.com/office/powerpoint/2010/main" val="409110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B291BF7-3CA9-454A-AFD9-CED435BD3AF5}"/>
              </a:ext>
            </a:extLst>
          </p:cNvPr>
          <p:cNvSpPr>
            <a:spLocks noGrp="1"/>
          </p:cNvSpPr>
          <p:nvPr>
            <p:ph type="title"/>
          </p:nvPr>
        </p:nvSpPr>
        <p:spPr>
          <a:xfrm>
            <a:off x="457200" y="304753"/>
            <a:ext cx="8229600" cy="1219200"/>
          </a:xfrm>
        </p:spPr>
        <p:txBody>
          <a:bodyPr>
            <a:noAutofit/>
          </a:bodyPr>
          <a:lstStyle/>
          <a:p>
            <a:pPr algn="ctr"/>
            <a:r>
              <a:rPr lang="en-US" sz="4400" dirty="0"/>
              <a:t>The Invitation to </a:t>
            </a:r>
            <a:br>
              <a:rPr lang="en-US" sz="4400" dirty="0"/>
            </a:br>
            <a:r>
              <a:rPr lang="en-US" sz="4400" dirty="0"/>
              <a:t>Become a Community</a:t>
            </a:r>
          </a:p>
        </p:txBody>
      </p:sp>
      <p:sp>
        <p:nvSpPr>
          <p:cNvPr id="6" name="Scroll: Horizontal 5">
            <a:extLst>
              <a:ext uri="{FF2B5EF4-FFF2-40B4-BE49-F238E27FC236}">
                <a16:creationId xmlns:a16="http://schemas.microsoft.com/office/drawing/2014/main" xmlns="" id="{5B778390-6B97-4A92-BEFA-3141756C6253}"/>
              </a:ext>
            </a:extLst>
          </p:cNvPr>
          <p:cNvSpPr/>
          <p:nvPr/>
        </p:nvSpPr>
        <p:spPr>
          <a:xfrm>
            <a:off x="457200" y="1790676"/>
            <a:ext cx="5357192" cy="1610139"/>
          </a:xfrm>
          <a:prstGeom prst="horizontalScroll">
            <a:avLst/>
          </a:prstGeom>
          <a:blipFill>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croll: Horizontal 6">
            <a:extLst>
              <a:ext uri="{FF2B5EF4-FFF2-40B4-BE49-F238E27FC236}">
                <a16:creationId xmlns:a16="http://schemas.microsoft.com/office/drawing/2014/main" xmlns="" id="{D21DBD5B-DDF4-4DCC-A1B0-CE68F268A7A3}"/>
              </a:ext>
            </a:extLst>
          </p:cNvPr>
          <p:cNvSpPr/>
          <p:nvPr/>
        </p:nvSpPr>
        <p:spPr>
          <a:xfrm>
            <a:off x="3836504" y="3667539"/>
            <a:ext cx="4929808" cy="2494722"/>
          </a:xfrm>
          <a:prstGeom prst="horizontalScroll">
            <a:avLst/>
          </a:prstGeom>
          <a:blipFill>
            <a:blip r:embed="rId3"/>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680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t>Introduction Video</a:t>
            </a:r>
          </a:p>
        </p:txBody>
      </p:sp>
      <p:pic>
        <p:nvPicPr>
          <p:cNvPr id="5" name="Picture 4">
            <a:extLst>
              <a:ext uri="{FF2B5EF4-FFF2-40B4-BE49-F238E27FC236}">
                <a16:creationId xmlns:a16="http://schemas.microsoft.com/office/drawing/2014/main" xmlns="" id="{64D9A814-C831-BA4B-BEA9-F56343C339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0654" y="1579417"/>
            <a:ext cx="7076055" cy="3990109"/>
          </a:xfrm>
          <a:prstGeom prst="rect">
            <a:avLst/>
          </a:prstGeom>
          <a:ln>
            <a:noFill/>
          </a:ln>
          <a:effectLst>
            <a:outerShdw blurRad="292100" dist="139700" dir="2700000" algn="tl" rotWithShape="0">
              <a:srgbClr val="333333">
                <a:alpha val="65000"/>
              </a:srgbClr>
            </a:outerShdw>
          </a:effectLst>
        </p:spPr>
      </p:pic>
      <p:sp>
        <p:nvSpPr>
          <p:cNvPr id="6" name="Action Button: Forward or Next 5">
            <a:hlinkClick r:id="rId4" highlightClick="1"/>
          </p:cNvPr>
          <p:cNvSpPr/>
          <p:nvPr/>
        </p:nvSpPr>
        <p:spPr>
          <a:xfrm>
            <a:off x="4050792" y="2818576"/>
            <a:ext cx="1042416"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316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Barekhu</a:t>
            </a:r>
          </a:p>
        </p:txBody>
      </p:sp>
      <p:pic>
        <p:nvPicPr>
          <p:cNvPr id="5" name="Picture 4" descr="barekhu.pdf"/>
          <p:cNvPicPr>
            <a:picLocks noChangeAspect="1"/>
          </p:cNvPicPr>
          <p:nvPr/>
        </p:nvPicPr>
        <p:blipFill rotWithShape="1">
          <a:blip r:embed="rId3">
            <a:extLst>
              <a:ext uri="{28A0092B-C50C-407E-A947-70E740481C1C}">
                <a14:useLocalDpi xmlns:a14="http://schemas.microsoft.com/office/drawing/2010/main" val="0"/>
              </a:ext>
            </a:extLst>
          </a:blip>
          <a:srcRect l="61419" t="17279" r="10649" b="78738"/>
          <a:stretch/>
        </p:blipFill>
        <p:spPr>
          <a:xfrm>
            <a:off x="2789881" y="2463978"/>
            <a:ext cx="3324578" cy="592667"/>
          </a:xfrm>
          <a:prstGeom prst="rect">
            <a:avLst/>
          </a:prstGeom>
          <a:solidFill>
            <a:schemeClr val="accent2"/>
          </a:solidFill>
        </p:spPr>
      </p:pic>
      <p:pic>
        <p:nvPicPr>
          <p:cNvPr id="6" name="Picture 5" descr="barekhu.pdf"/>
          <p:cNvPicPr>
            <a:picLocks noChangeAspect="1"/>
          </p:cNvPicPr>
          <p:nvPr/>
        </p:nvPicPr>
        <p:blipFill rotWithShape="1">
          <a:blip r:embed="rId4">
            <a:extLst>
              <a:ext uri="{28A0092B-C50C-407E-A947-70E740481C1C}">
                <a14:useLocalDpi xmlns:a14="http://schemas.microsoft.com/office/drawing/2010/main" val="0"/>
              </a:ext>
            </a:extLst>
          </a:blip>
          <a:srcRect l="24279" t="17072" r="37346" b="78514"/>
          <a:stretch/>
        </p:blipFill>
        <p:spPr>
          <a:xfrm>
            <a:off x="2028528" y="3582458"/>
            <a:ext cx="4710720" cy="677333"/>
          </a:xfrm>
          <a:prstGeom prst="rect">
            <a:avLst/>
          </a:prstGeom>
          <a:solidFill>
            <a:schemeClr val="accent2"/>
          </a:solidFill>
        </p:spPr>
      </p:pic>
      <p:sp>
        <p:nvSpPr>
          <p:cNvPr id="7" name="TextBox 6"/>
          <p:cNvSpPr txBox="1"/>
          <p:nvPr/>
        </p:nvSpPr>
        <p:spPr>
          <a:xfrm>
            <a:off x="2028528" y="1538055"/>
            <a:ext cx="4847285" cy="400110"/>
          </a:xfrm>
          <a:prstGeom prst="rect">
            <a:avLst/>
          </a:prstGeom>
          <a:solidFill>
            <a:schemeClr val="accent3"/>
          </a:solidFill>
        </p:spPr>
        <p:txBody>
          <a:bodyPr wrap="square" rtlCol="0">
            <a:spAutoFit/>
          </a:bodyPr>
          <a:lstStyle/>
          <a:p>
            <a:r>
              <a:rPr lang="en-US" sz="2000" dirty="0"/>
              <a:t>Lets learn to read and chant the Barekhu!</a:t>
            </a:r>
          </a:p>
        </p:txBody>
      </p:sp>
    </p:spTree>
    <p:extLst>
      <p:ext uri="{BB962C8B-B14F-4D97-AF65-F5344CB8AC3E}">
        <p14:creationId xmlns:p14="http://schemas.microsoft.com/office/powerpoint/2010/main" val="137916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231648"/>
            <a:ext cx="8229600" cy="749808"/>
          </a:xfrm>
        </p:spPr>
        <p:txBody>
          <a:bodyPr/>
          <a:lstStyle/>
          <a:p>
            <a:pPr algn="ctr"/>
            <a:r>
              <a:rPr lang="en-US" dirty="0"/>
              <a:t>Root Analysis</a:t>
            </a:r>
          </a:p>
        </p:txBody>
      </p:sp>
      <p:sp>
        <p:nvSpPr>
          <p:cNvPr id="12" name="TextBox 11">
            <a:extLst>
              <a:ext uri="{FF2B5EF4-FFF2-40B4-BE49-F238E27FC236}">
                <a16:creationId xmlns:a16="http://schemas.microsoft.com/office/drawing/2014/main" xmlns="" id="{60F57102-C308-9B4D-98AA-3BB2F0AB9CCB}"/>
              </a:ext>
            </a:extLst>
          </p:cNvPr>
          <p:cNvSpPr txBox="1"/>
          <p:nvPr/>
        </p:nvSpPr>
        <p:spPr>
          <a:xfrm>
            <a:off x="243254" y="3096915"/>
            <a:ext cx="6812407" cy="369332"/>
          </a:xfrm>
          <a:prstGeom prst="rect">
            <a:avLst/>
          </a:prstGeom>
          <a:noFill/>
        </p:spPr>
        <p:txBody>
          <a:bodyPr wrap="square" rtlCol="0">
            <a:spAutoFit/>
          </a:bodyPr>
          <a:lstStyle/>
          <a:p>
            <a:r>
              <a:rPr lang="en-US" dirty="0"/>
              <a:t>Practice these words and circle all the ones that contain the root:</a:t>
            </a:r>
          </a:p>
        </p:txBody>
      </p:sp>
      <p:pic>
        <p:nvPicPr>
          <p:cNvPr id="4" name="Picture 3">
            <a:extLst>
              <a:ext uri="{FF2B5EF4-FFF2-40B4-BE49-F238E27FC236}">
                <a16:creationId xmlns:a16="http://schemas.microsoft.com/office/drawing/2014/main" xmlns="" id="{964924B8-9C6D-9946-B0D0-6A7AA7238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522" y="856341"/>
            <a:ext cx="5033756" cy="224057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DC25D12B-220A-4A4E-A0C1-868FBBA0B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466247"/>
            <a:ext cx="6248400" cy="3225800"/>
          </a:xfrm>
          <a:prstGeom prst="rect">
            <a:avLst/>
          </a:prstGeom>
          <a:ln>
            <a:noFill/>
          </a:ln>
          <a:effectLst>
            <a:softEdge rad="112500"/>
          </a:effectLst>
        </p:spPr>
      </p:pic>
      <p:pic>
        <p:nvPicPr>
          <p:cNvPr id="10" name="Picture 9">
            <a:extLst>
              <a:ext uri="{FF2B5EF4-FFF2-40B4-BE49-F238E27FC236}">
                <a16:creationId xmlns:a16="http://schemas.microsoft.com/office/drawing/2014/main" xmlns="" id="{E0DD6013-EF3E-3A4A-9A8F-BF52AD231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849" y="3129181"/>
            <a:ext cx="457200" cy="30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350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92784-3711-6D46-8DB5-3CE387F08926}"/>
              </a:ext>
            </a:extLst>
          </p:cNvPr>
          <p:cNvSpPr>
            <a:spLocks noGrp="1"/>
          </p:cNvSpPr>
          <p:nvPr>
            <p:ph type="title"/>
          </p:nvPr>
        </p:nvSpPr>
        <p:spPr/>
        <p:txBody>
          <a:bodyPr/>
          <a:lstStyle/>
          <a:p>
            <a:pPr algn="ctr"/>
            <a:r>
              <a:rPr lang="en-US" dirty="0"/>
              <a:t>Root Analysis </a:t>
            </a:r>
            <a:r>
              <a:rPr lang="he-IL" dirty="0"/>
              <a:t>ברך</a:t>
            </a:r>
            <a:endParaRPr lang="en-US" dirty="0"/>
          </a:p>
        </p:txBody>
      </p:sp>
      <p:pic>
        <p:nvPicPr>
          <p:cNvPr id="4" name="Picture 3">
            <a:extLst>
              <a:ext uri="{FF2B5EF4-FFF2-40B4-BE49-F238E27FC236}">
                <a16:creationId xmlns:a16="http://schemas.microsoft.com/office/drawing/2014/main" xmlns="" id="{0665F499-3A86-F14C-8B77-1D17C8308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522989"/>
            <a:ext cx="8382001" cy="4327293"/>
          </a:xfrm>
          <a:prstGeom prst="rect">
            <a:avLst/>
          </a:prstGeom>
        </p:spPr>
      </p:pic>
      <p:sp>
        <p:nvSpPr>
          <p:cNvPr id="5" name="Frame 4">
            <a:extLst>
              <a:ext uri="{FF2B5EF4-FFF2-40B4-BE49-F238E27FC236}">
                <a16:creationId xmlns:a16="http://schemas.microsoft.com/office/drawing/2014/main" xmlns="" id="{32B60187-733F-C34E-89E1-9713A0CEE55F}"/>
              </a:ext>
            </a:extLst>
          </p:cNvPr>
          <p:cNvSpPr/>
          <p:nvPr/>
        </p:nvSpPr>
        <p:spPr>
          <a:xfrm>
            <a:off x="7553739" y="1775791"/>
            <a:ext cx="927652"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6" name="Frame 5">
            <a:extLst>
              <a:ext uri="{FF2B5EF4-FFF2-40B4-BE49-F238E27FC236}">
                <a16:creationId xmlns:a16="http://schemas.microsoft.com/office/drawing/2014/main" xmlns="" id="{CAE5C3E8-3B4B-494F-8AD7-0442DEAC8751}"/>
              </a:ext>
            </a:extLst>
          </p:cNvPr>
          <p:cNvSpPr/>
          <p:nvPr/>
        </p:nvSpPr>
        <p:spPr>
          <a:xfrm>
            <a:off x="3485322" y="1775791"/>
            <a:ext cx="983973"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7" name="Frame 6">
            <a:extLst>
              <a:ext uri="{FF2B5EF4-FFF2-40B4-BE49-F238E27FC236}">
                <a16:creationId xmlns:a16="http://schemas.microsoft.com/office/drawing/2014/main" xmlns="" id="{8A889C2F-AC43-E643-B53A-A0D65D8A56E0}"/>
              </a:ext>
            </a:extLst>
          </p:cNvPr>
          <p:cNvSpPr/>
          <p:nvPr/>
        </p:nvSpPr>
        <p:spPr>
          <a:xfrm>
            <a:off x="3385930" y="2571932"/>
            <a:ext cx="1225827"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8" name="Frame 7">
            <a:extLst>
              <a:ext uri="{FF2B5EF4-FFF2-40B4-BE49-F238E27FC236}">
                <a16:creationId xmlns:a16="http://schemas.microsoft.com/office/drawing/2014/main" xmlns="" id="{3D2360C8-B21A-5A4F-B5AF-548180AF981C}"/>
              </a:ext>
            </a:extLst>
          </p:cNvPr>
          <p:cNvSpPr/>
          <p:nvPr/>
        </p:nvSpPr>
        <p:spPr>
          <a:xfrm>
            <a:off x="775253" y="2571932"/>
            <a:ext cx="983973"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9" name="Frame 8">
            <a:extLst>
              <a:ext uri="{FF2B5EF4-FFF2-40B4-BE49-F238E27FC236}">
                <a16:creationId xmlns:a16="http://schemas.microsoft.com/office/drawing/2014/main" xmlns="" id="{8368DCD5-7B30-AC41-97B4-A3AFC5782A36}"/>
              </a:ext>
            </a:extLst>
          </p:cNvPr>
          <p:cNvSpPr/>
          <p:nvPr/>
        </p:nvSpPr>
        <p:spPr>
          <a:xfrm>
            <a:off x="6175513" y="3388461"/>
            <a:ext cx="1060173"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0" name="Frame 9">
            <a:extLst>
              <a:ext uri="{FF2B5EF4-FFF2-40B4-BE49-F238E27FC236}">
                <a16:creationId xmlns:a16="http://schemas.microsoft.com/office/drawing/2014/main" xmlns="" id="{2EAB24F1-EDA7-DD48-9A31-4106CB0EA100}"/>
              </a:ext>
            </a:extLst>
          </p:cNvPr>
          <p:cNvSpPr/>
          <p:nvPr/>
        </p:nvSpPr>
        <p:spPr>
          <a:xfrm>
            <a:off x="3737112" y="3388461"/>
            <a:ext cx="1225827"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1" name="Frame 10">
            <a:extLst>
              <a:ext uri="{FF2B5EF4-FFF2-40B4-BE49-F238E27FC236}">
                <a16:creationId xmlns:a16="http://schemas.microsoft.com/office/drawing/2014/main" xmlns="" id="{C3F021E1-3E61-F945-B1F7-2C6C7E1CD0A5}"/>
              </a:ext>
            </a:extLst>
          </p:cNvPr>
          <p:cNvSpPr/>
          <p:nvPr/>
        </p:nvSpPr>
        <p:spPr>
          <a:xfrm>
            <a:off x="1046922" y="3319669"/>
            <a:ext cx="1325217" cy="66514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2" name="Frame 11">
            <a:extLst>
              <a:ext uri="{FF2B5EF4-FFF2-40B4-BE49-F238E27FC236}">
                <a16:creationId xmlns:a16="http://schemas.microsoft.com/office/drawing/2014/main" xmlns="" id="{F932B155-26C4-FF45-9E90-FFB89B525F39}"/>
              </a:ext>
            </a:extLst>
          </p:cNvPr>
          <p:cNvSpPr/>
          <p:nvPr/>
        </p:nvSpPr>
        <p:spPr>
          <a:xfrm>
            <a:off x="7487478" y="4203470"/>
            <a:ext cx="1060173"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3" name="Frame 12">
            <a:extLst>
              <a:ext uri="{FF2B5EF4-FFF2-40B4-BE49-F238E27FC236}">
                <a16:creationId xmlns:a16="http://schemas.microsoft.com/office/drawing/2014/main" xmlns="" id="{7CB30FA4-4BAC-564F-8CF0-3DF7DB85B4CD}"/>
              </a:ext>
            </a:extLst>
          </p:cNvPr>
          <p:cNvSpPr/>
          <p:nvPr/>
        </p:nvSpPr>
        <p:spPr>
          <a:xfrm>
            <a:off x="5115340" y="4203470"/>
            <a:ext cx="1060173"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4" name="Frame 13">
            <a:extLst>
              <a:ext uri="{FF2B5EF4-FFF2-40B4-BE49-F238E27FC236}">
                <a16:creationId xmlns:a16="http://schemas.microsoft.com/office/drawing/2014/main" xmlns="" id="{8FFF78C3-E3F6-CD4F-8972-D0E891CC4305}"/>
              </a:ext>
            </a:extLst>
          </p:cNvPr>
          <p:cNvSpPr/>
          <p:nvPr/>
        </p:nvSpPr>
        <p:spPr>
          <a:xfrm>
            <a:off x="1046923" y="4203470"/>
            <a:ext cx="1192694"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5" name="Frame 14">
            <a:extLst>
              <a:ext uri="{FF2B5EF4-FFF2-40B4-BE49-F238E27FC236}">
                <a16:creationId xmlns:a16="http://schemas.microsoft.com/office/drawing/2014/main" xmlns="" id="{0EB55368-88C2-104E-A9A7-D2021512D1A4}"/>
              </a:ext>
            </a:extLst>
          </p:cNvPr>
          <p:cNvSpPr/>
          <p:nvPr/>
        </p:nvSpPr>
        <p:spPr>
          <a:xfrm>
            <a:off x="4797287" y="5018479"/>
            <a:ext cx="1225825"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16" name="Frame 15">
            <a:extLst>
              <a:ext uri="{FF2B5EF4-FFF2-40B4-BE49-F238E27FC236}">
                <a16:creationId xmlns:a16="http://schemas.microsoft.com/office/drawing/2014/main" xmlns="" id="{1D4736CA-E5E8-934C-AF28-3642310F5C85}"/>
              </a:ext>
            </a:extLst>
          </p:cNvPr>
          <p:cNvSpPr/>
          <p:nvPr/>
        </p:nvSpPr>
        <p:spPr>
          <a:xfrm>
            <a:off x="3412434" y="5024552"/>
            <a:ext cx="1225825" cy="59634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Tree>
    <p:extLst>
      <p:ext uri="{BB962C8B-B14F-4D97-AF65-F5344CB8AC3E}">
        <p14:creationId xmlns:p14="http://schemas.microsoft.com/office/powerpoint/2010/main" val="485102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3198</TotalTime>
  <Words>769</Words>
  <Application>Microsoft Macintosh PowerPoint</Application>
  <PresentationFormat>On-screen Show (4:3)</PresentationFormat>
  <Paragraphs>119</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 בָּרְכוּ</vt:lpstr>
      <vt:lpstr>Agenda</vt:lpstr>
      <vt:lpstr>PowerPoint Presentation</vt:lpstr>
      <vt:lpstr>Invitations</vt:lpstr>
      <vt:lpstr>The Invitation to  Become a Community</vt:lpstr>
      <vt:lpstr>Introduction Video</vt:lpstr>
      <vt:lpstr>Barekhu</vt:lpstr>
      <vt:lpstr>Root Analysis</vt:lpstr>
      <vt:lpstr>Root Analysis ברך</vt:lpstr>
      <vt:lpstr>Barekhu: Root Analysis</vt:lpstr>
      <vt:lpstr>Guess the Translation</vt:lpstr>
      <vt:lpstr>How to Dance the Barekhu</vt:lpstr>
      <vt:lpstr>The First Barekhu</vt:lpstr>
      <vt:lpstr>PowerPoint Presentation</vt:lpstr>
      <vt:lpstr>PowerPoint Presentation</vt:lpstr>
      <vt:lpstr>Discussion Questions</vt:lpstr>
      <vt:lpstr>Barekhu</vt:lpstr>
      <vt:lpstr>PowerPoint Presentation</vt:lpstr>
      <vt:lpstr>Being a Community</vt:lpstr>
      <vt:lpstr>The Power of a Minyan</vt:lpstr>
      <vt:lpstr>PowerPoint Presentation</vt:lpstr>
      <vt:lpstr>PowerPoint Presentation</vt:lpstr>
      <vt:lpstr>PowerPoint Presentation</vt:lpstr>
      <vt:lpstr>PowerPoint Presentation</vt:lpstr>
      <vt:lpstr>PowerPoint Presentation</vt:lpstr>
      <vt:lpstr>Discussion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אָשְׁרֵי</dc:title>
  <dc:creator>Noah Benjamin</dc:creator>
  <cp:lastModifiedBy>Debi Himelfarb</cp:lastModifiedBy>
  <cp:revision>83</cp:revision>
  <dcterms:created xsi:type="dcterms:W3CDTF">2014-04-29T17:56:32Z</dcterms:created>
  <dcterms:modified xsi:type="dcterms:W3CDTF">2018-08-28T19:16:43Z</dcterms:modified>
</cp:coreProperties>
</file>