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6" r:id="rId2"/>
    <p:sldId id="327" r:id="rId3"/>
    <p:sldId id="256" r:id="rId4"/>
    <p:sldId id="329" r:id="rId5"/>
    <p:sldId id="334" r:id="rId6"/>
    <p:sldId id="336" r:id="rId7"/>
    <p:sldId id="328" r:id="rId8"/>
    <p:sldId id="338" r:id="rId9"/>
    <p:sldId id="339" r:id="rId10"/>
    <p:sldId id="340" r:id="rId11"/>
    <p:sldId id="342" r:id="rId12"/>
    <p:sldId id="346" r:id="rId13"/>
    <p:sldId id="347" r:id="rId14"/>
    <p:sldId id="345" r:id="rId15"/>
    <p:sldId id="331" r:id="rId16"/>
    <p:sldId id="335" r:id="rId17"/>
    <p:sldId id="341" r:id="rId18"/>
    <p:sldId id="337" r:id="rId19"/>
    <p:sldId id="312" r:id="rId20"/>
    <p:sldId id="31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Lovitz" initials="HL"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FFC72C"/>
    <a:srgbClr val="EFEEE5"/>
    <a:srgbClr val="E7E6D9"/>
    <a:srgbClr val="F2F2F2"/>
    <a:srgbClr val="FFFF00"/>
    <a:srgbClr val="FFFFCC"/>
    <a:srgbClr val="FFFFFF"/>
    <a:srgbClr val="FF72CE"/>
    <a:srgbClr val="82AF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6" autoAdjust="0"/>
    <p:restoredTop sz="79396" autoAdjust="0"/>
  </p:normalViewPr>
  <p:slideViewPr>
    <p:cSldViewPr snapToGrid="0" snapToObjects="1">
      <p:cViewPr>
        <p:scale>
          <a:sx n="60" d="100"/>
          <a:sy n="60" d="100"/>
        </p:scale>
        <p:origin x="-133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8A701-2442-47BE-B625-CC52AD17E71A}"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92116ADD-B05B-4098-AD74-EE28FE1D6C66}">
      <dgm:prSet custT="1"/>
      <dgm:spPr/>
      <dgm:t>
        <a:bodyPr/>
        <a:lstStyle/>
        <a:p>
          <a:r>
            <a:rPr lang="he-IL" sz="13800" dirty="0" smtClean="0">
              <a:cs typeface="+mj-cs"/>
            </a:rPr>
            <a:t>שׁ</a:t>
          </a:r>
          <a:endParaRPr lang="en-US" sz="13800" dirty="0">
            <a:cs typeface="+mj-cs"/>
          </a:endParaRPr>
        </a:p>
      </dgm:t>
    </dgm:pt>
    <dgm:pt modelId="{CD56F3D2-D43C-4D20-916A-4C0D14C05850}" type="parTrans" cxnId="{E248142A-2411-4DAA-A948-6C0E86FF917C}">
      <dgm:prSet/>
      <dgm:spPr/>
      <dgm:t>
        <a:bodyPr/>
        <a:lstStyle/>
        <a:p>
          <a:endParaRPr lang="en-US"/>
        </a:p>
      </dgm:t>
    </dgm:pt>
    <dgm:pt modelId="{7C3FDB4E-00AF-48BA-AD88-1AF29783CC65}" type="sibTrans" cxnId="{E248142A-2411-4DAA-A948-6C0E86FF917C}">
      <dgm:prSet/>
      <dgm:spPr/>
      <dgm:t>
        <a:bodyPr/>
        <a:lstStyle/>
        <a:p>
          <a:endParaRPr lang="en-US"/>
        </a:p>
      </dgm:t>
    </dgm:pt>
    <dgm:pt modelId="{11A27EF7-FBD4-4FF0-9DA6-94931FE3D4D4}">
      <dgm:prSet phldrT="[Text]" phldr="1"/>
      <dgm:spPr/>
      <dgm:t>
        <a:bodyPr/>
        <a:lstStyle/>
        <a:p>
          <a:endParaRPr lang="en-US" dirty="0"/>
        </a:p>
      </dgm:t>
    </dgm:pt>
    <dgm:pt modelId="{97E48495-6C2C-4CFC-A154-A34170A6142E}" type="parTrans" cxnId="{D423EFC4-9EF9-43A2-B2F3-1D99896E0871}">
      <dgm:prSet/>
      <dgm:spPr/>
      <dgm:t>
        <a:bodyPr/>
        <a:lstStyle/>
        <a:p>
          <a:endParaRPr lang="en-US"/>
        </a:p>
      </dgm:t>
    </dgm:pt>
    <dgm:pt modelId="{B4688CB8-C8D0-4577-859B-076113DE0D33}" type="sibTrans" cxnId="{D423EFC4-9EF9-43A2-B2F3-1D99896E0871}">
      <dgm:prSet/>
      <dgm:spPr/>
      <dgm:t>
        <a:bodyPr/>
        <a:lstStyle/>
        <a:p>
          <a:endParaRPr lang="en-US"/>
        </a:p>
      </dgm:t>
    </dgm:pt>
    <dgm:pt modelId="{B77AC0B5-3A10-421F-846E-741A9B5439D6}">
      <dgm:prSet phldrT="[Text]" phldr="1"/>
      <dgm:spPr/>
      <dgm:t>
        <a:bodyPr/>
        <a:lstStyle/>
        <a:p>
          <a:endParaRPr lang="en-US"/>
        </a:p>
      </dgm:t>
    </dgm:pt>
    <dgm:pt modelId="{7BCD78AF-E3B2-4632-909B-649B644537D4}" type="parTrans" cxnId="{C6E0F08A-377D-42CF-A186-64293E230F29}">
      <dgm:prSet/>
      <dgm:spPr/>
      <dgm:t>
        <a:bodyPr/>
        <a:lstStyle/>
        <a:p>
          <a:endParaRPr lang="en-US"/>
        </a:p>
      </dgm:t>
    </dgm:pt>
    <dgm:pt modelId="{CB23DBCD-03CA-4483-A06B-0F10D196D812}" type="sibTrans" cxnId="{C6E0F08A-377D-42CF-A186-64293E230F29}">
      <dgm:prSet/>
      <dgm:spPr/>
      <dgm:t>
        <a:bodyPr/>
        <a:lstStyle/>
        <a:p>
          <a:endParaRPr lang="en-US"/>
        </a:p>
      </dgm:t>
    </dgm:pt>
    <dgm:pt modelId="{C8E8200A-DD90-4673-BF1D-84B60C41E0C4}">
      <dgm:prSet/>
      <dgm:spPr/>
      <dgm:t>
        <a:bodyPr/>
        <a:lstStyle/>
        <a:p>
          <a:endParaRPr lang="en-US" dirty="0">
            <a:cs typeface="+mj-cs"/>
          </a:endParaRPr>
        </a:p>
      </dgm:t>
    </dgm:pt>
    <dgm:pt modelId="{30E12722-67C6-4ED7-9825-EE9D907CAFB0}" type="parTrans" cxnId="{0AA64B77-BA06-49D3-936B-82EB166F7F78}">
      <dgm:prSet/>
      <dgm:spPr/>
      <dgm:t>
        <a:bodyPr/>
        <a:lstStyle/>
        <a:p>
          <a:endParaRPr lang="en-US"/>
        </a:p>
      </dgm:t>
    </dgm:pt>
    <dgm:pt modelId="{180B67FD-1C0C-40E6-AFEF-A1100D10A7E0}" type="sibTrans" cxnId="{0AA64B77-BA06-49D3-936B-82EB166F7F78}">
      <dgm:prSet/>
      <dgm:spPr/>
      <dgm:t>
        <a:bodyPr/>
        <a:lstStyle/>
        <a:p>
          <a:endParaRPr lang="en-US"/>
        </a:p>
      </dgm:t>
    </dgm:pt>
    <dgm:pt modelId="{5BCACDCB-41CA-432F-8AE4-3AA205153F1B}">
      <dgm:prSet custT="1"/>
      <dgm:spPr/>
      <dgm:t>
        <a:bodyPr/>
        <a:lstStyle/>
        <a:p>
          <a:r>
            <a:rPr lang="he-IL" sz="13800" dirty="0" smtClean="0">
              <a:cs typeface="+mj-cs"/>
            </a:rPr>
            <a:t>תּ</a:t>
          </a:r>
          <a:endParaRPr lang="en-US" sz="13800" dirty="0">
            <a:cs typeface="+mj-cs"/>
          </a:endParaRPr>
        </a:p>
      </dgm:t>
    </dgm:pt>
    <dgm:pt modelId="{27698EFD-DD30-44BA-AF7D-4F8A0C588C62}" type="parTrans" cxnId="{16EF7174-F46B-46DD-AF71-9E6B3FE02E4A}">
      <dgm:prSet/>
      <dgm:spPr/>
      <dgm:t>
        <a:bodyPr/>
        <a:lstStyle/>
        <a:p>
          <a:endParaRPr lang="en-US"/>
        </a:p>
      </dgm:t>
    </dgm:pt>
    <dgm:pt modelId="{28E0A292-12D5-4D9E-91AA-33C7750087C0}" type="sibTrans" cxnId="{16EF7174-F46B-46DD-AF71-9E6B3FE02E4A}">
      <dgm:prSet/>
      <dgm:spPr/>
      <dgm:t>
        <a:bodyPr/>
        <a:lstStyle/>
        <a:p>
          <a:endParaRPr lang="en-US"/>
        </a:p>
      </dgm:t>
    </dgm:pt>
    <dgm:pt modelId="{E8084812-AF95-41AD-BA99-15199F33F503}">
      <dgm:prSet custT="1"/>
      <dgm:spPr/>
      <dgm:t>
        <a:bodyPr/>
        <a:lstStyle/>
        <a:p>
          <a:r>
            <a:rPr lang="he-IL" sz="13800" dirty="0" smtClean="0">
              <a:cs typeface="+mj-cs"/>
            </a:rPr>
            <a:t>בּ</a:t>
          </a:r>
          <a:endParaRPr lang="en-US" sz="13800" dirty="0">
            <a:cs typeface="+mj-cs"/>
          </a:endParaRPr>
        </a:p>
      </dgm:t>
    </dgm:pt>
    <dgm:pt modelId="{B2A72E72-00CF-4879-810E-BF2F9A438E6C}" type="parTrans" cxnId="{E8408A8F-459E-4CF5-B5C9-AEC3D8875B6C}">
      <dgm:prSet/>
      <dgm:spPr/>
      <dgm:t>
        <a:bodyPr/>
        <a:lstStyle/>
        <a:p>
          <a:endParaRPr lang="en-US"/>
        </a:p>
      </dgm:t>
    </dgm:pt>
    <dgm:pt modelId="{F4757B62-A85D-4D68-ABAF-5F0497D9A4EE}" type="sibTrans" cxnId="{E8408A8F-459E-4CF5-B5C9-AEC3D8875B6C}">
      <dgm:prSet/>
      <dgm:spPr/>
      <dgm:t>
        <a:bodyPr/>
        <a:lstStyle/>
        <a:p>
          <a:endParaRPr lang="en-US"/>
        </a:p>
      </dgm:t>
    </dgm:pt>
    <dgm:pt modelId="{FE38AB28-CC25-4F28-8AD1-26912CDFCC11}" type="pres">
      <dgm:prSet presAssocID="{A168A701-2442-47BE-B625-CC52AD17E71A}" presName="Name0" presStyleCnt="0">
        <dgm:presLayoutVars>
          <dgm:chMax val="1"/>
          <dgm:chPref val="1"/>
          <dgm:dir/>
          <dgm:animOne val="branch"/>
          <dgm:animLvl val="lvl"/>
        </dgm:presLayoutVars>
      </dgm:prSet>
      <dgm:spPr/>
      <dgm:t>
        <a:bodyPr/>
        <a:lstStyle/>
        <a:p>
          <a:endParaRPr lang="en-US"/>
        </a:p>
      </dgm:t>
    </dgm:pt>
    <dgm:pt modelId="{47953019-D5B1-406B-A0C4-8ECD76CBE575}" type="pres">
      <dgm:prSet presAssocID="{92116ADD-B05B-4098-AD74-EE28FE1D6C66}" presName="Parent" presStyleLbl="node0" presStyleIdx="0" presStyleCnt="1">
        <dgm:presLayoutVars>
          <dgm:chMax val="6"/>
          <dgm:chPref val="6"/>
        </dgm:presLayoutVars>
      </dgm:prSet>
      <dgm:spPr/>
      <dgm:t>
        <a:bodyPr/>
        <a:lstStyle/>
        <a:p>
          <a:endParaRPr lang="en-US"/>
        </a:p>
      </dgm:t>
    </dgm:pt>
    <dgm:pt modelId="{8EF076BE-2C89-4FB4-9035-2C09F7948512}" type="pres">
      <dgm:prSet presAssocID="{5BCACDCB-41CA-432F-8AE4-3AA205153F1B}" presName="Accent1" presStyleCnt="0"/>
      <dgm:spPr/>
    </dgm:pt>
    <dgm:pt modelId="{EE8873B0-00E5-4280-992C-939E29FBCF3C}" type="pres">
      <dgm:prSet presAssocID="{5BCACDCB-41CA-432F-8AE4-3AA205153F1B}" presName="Accent" presStyleLbl="bgShp" presStyleIdx="0" presStyleCnt="2"/>
      <dgm:spPr/>
    </dgm:pt>
    <dgm:pt modelId="{41E8C503-69DB-4204-8CEB-CD1384A2DDB8}" type="pres">
      <dgm:prSet presAssocID="{5BCACDCB-41CA-432F-8AE4-3AA205153F1B}" presName="Child1" presStyleLbl="node1" presStyleIdx="0" presStyleCnt="2">
        <dgm:presLayoutVars>
          <dgm:chMax val="0"/>
          <dgm:chPref val="0"/>
          <dgm:bulletEnabled val="1"/>
        </dgm:presLayoutVars>
      </dgm:prSet>
      <dgm:spPr/>
      <dgm:t>
        <a:bodyPr/>
        <a:lstStyle/>
        <a:p>
          <a:endParaRPr lang="en-US"/>
        </a:p>
      </dgm:t>
    </dgm:pt>
    <dgm:pt modelId="{8C4FAA51-886F-474F-88D7-F4B28BF6D82B}" type="pres">
      <dgm:prSet presAssocID="{E8084812-AF95-41AD-BA99-15199F33F503}" presName="Accent2" presStyleCnt="0"/>
      <dgm:spPr/>
    </dgm:pt>
    <dgm:pt modelId="{4ECF1CE3-8E9A-4B8E-907A-3EF436AB18F5}" type="pres">
      <dgm:prSet presAssocID="{E8084812-AF95-41AD-BA99-15199F33F503}" presName="Accent" presStyleLbl="bgShp" presStyleIdx="1" presStyleCnt="2"/>
      <dgm:spPr/>
    </dgm:pt>
    <dgm:pt modelId="{E14215D2-2994-4E6D-A226-F659D5FB96AE}" type="pres">
      <dgm:prSet presAssocID="{E8084812-AF95-41AD-BA99-15199F33F503}" presName="Child2" presStyleLbl="node1" presStyleIdx="1" presStyleCnt="2">
        <dgm:presLayoutVars>
          <dgm:chMax val="0"/>
          <dgm:chPref val="0"/>
          <dgm:bulletEnabled val="1"/>
        </dgm:presLayoutVars>
      </dgm:prSet>
      <dgm:spPr/>
      <dgm:t>
        <a:bodyPr/>
        <a:lstStyle/>
        <a:p>
          <a:endParaRPr lang="en-US"/>
        </a:p>
      </dgm:t>
    </dgm:pt>
  </dgm:ptLst>
  <dgm:cxnLst>
    <dgm:cxn modelId="{C6E0F08A-377D-42CF-A186-64293E230F29}" srcId="{C8E8200A-DD90-4673-BF1D-84B60C41E0C4}" destId="{B77AC0B5-3A10-421F-846E-741A9B5439D6}" srcOrd="1" destOrd="0" parTransId="{7BCD78AF-E3B2-4632-909B-649B644537D4}" sibTransId="{CB23DBCD-03CA-4483-A06B-0F10D196D812}"/>
    <dgm:cxn modelId="{6C2CB949-BD94-46B7-9B17-05956F07084F}" type="presOf" srcId="{E8084812-AF95-41AD-BA99-15199F33F503}" destId="{E14215D2-2994-4E6D-A226-F659D5FB96AE}" srcOrd="0" destOrd="0" presId="urn:microsoft.com/office/officeart/2011/layout/HexagonRadial"/>
    <dgm:cxn modelId="{3E7B9EC8-D832-48E9-AC8D-46B781612C8C}" type="presOf" srcId="{A168A701-2442-47BE-B625-CC52AD17E71A}" destId="{FE38AB28-CC25-4F28-8AD1-26912CDFCC11}" srcOrd="0" destOrd="0" presId="urn:microsoft.com/office/officeart/2011/layout/HexagonRadial"/>
    <dgm:cxn modelId="{D423EFC4-9EF9-43A2-B2F3-1D99896E0871}" srcId="{C8E8200A-DD90-4673-BF1D-84B60C41E0C4}" destId="{11A27EF7-FBD4-4FF0-9DA6-94931FE3D4D4}" srcOrd="0" destOrd="0" parTransId="{97E48495-6C2C-4CFC-A154-A34170A6142E}" sibTransId="{B4688CB8-C8D0-4577-859B-076113DE0D33}"/>
    <dgm:cxn modelId="{6C69E2E1-F46E-439E-9D11-B16BCBFACADD}" type="presOf" srcId="{92116ADD-B05B-4098-AD74-EE28FE1D6C66}" destId="{47953019-D5B1-406B-A0C4-8ECD76CBE575}" srcOrd="0" destOrd="0" presId="urn:microsoft.com/office/officeart/2011/layout/HexagonRadial"/>
    <dgm:cxn modelId="{16EF7174-F46B-46DD-AF71-9E6B3FE02E4A}" srcId="{92116ADD-B05B-4098-AD74-EE28FE1D6C66}" destId="{5BCACDCB-41CA-432F-8AE4-3AA205153F1B}" srcOrd="0" destOrd="0" parTransId="{27698EFD-DD30-44BA-AF7D-4F8A0C588C62}" sibTransId="{28E0A292-12D5-4D9E-91AA-33C7750087C0}"/>
    <dgm:cxn modelId="{E8408A8F-459E-4CF5-B5C9-AEC3D8875B6C}" srcId="{92116ADD-B05B-4098-AD74-EE28FE1D6C66}" destId="{E8084812-AF95-41AD-BA99-15199F33F503}" srcOrd="1" destOrd="0" parTransId="{B2A72E72-00CF-4879-810E-BF2F9A438E6C}" sibTransId="{F4757B62-A85D-4D68-ABAF-5F0497D9A4EE}"/>
    <dgm:cxn modelId="{E248142A-2411-4DAA-A948-6C0E86FF917C}" srcId="{A168A701-2442-47BE-B625-CC52AD17E71A}" destId="{92116ADD-B05B-4098-AD74-EE28FE1D6C66}" srcOrd="0" destOrd="0" parTransId="{CD56F3D2-D43C-4D20-916A-4C0D14C05850}" sibTransId="{7C3FDB4E-00AF-48BA-AD88-1AF29783CC65}"/>
    <dgm:cxn modelId="{0AA64B77-BA06-49D3-936B-82EB166F7F78}" srcId="{A168A701-2442-47BE-B625-CC52AD17E71A}" destId="{C8E8200A-DD90-4673-BF1D-84B60C41E0C4}" srcOrd="1" destOrd="0" parTransId="{30E12722-67C6-4ED7-9825-EE9D907CAFB0}" sibTransId="{180B67FD-1C0C-40E6-AFEF-A1100D10A7E0}"/>
    <dgm:cxn modelId="{48090AAA-EDD4-4CD2-B04E-5DEBDB90BAA8}" type="presOf" srcId="{5BCACDCB-41CA-432F-8AE4-3AA205153F1B}" destId="{41E8C503-69DB-4204-8CEB-CD1384A2DDB8}" srcOrd="0" destOrd="0" presId="urn:microsoft.com/office/officeart/2011/layout/HexagonRadial"/>
    <dgm:cxn modelId="{A7E6C879-5D75-4452-8640-D8BB42AB13D2}" type="presParOf" srcId="{FE38AB28-CC25-4F28-8AD1-26912CDFCC11}" destId="{47953019-D5B1-406B-A0C4-8ECD76CBE575}" srcOrd="0" destOrd="0" presId="urn:microsoft.com/office/officeart/2011/layout/HexagonRadial"/>
    <dgm:cxn modelId="{6F8FD869-F3F8-4653-9D5B-2B2AD58A03EF}" type="presParOf" srcId="{FE38AB28-CC25-4F28-8AD1-26912CDFCC11}" destId="{8EF076BE-2C89-4FB4-9035-2C09F7948512}" srcOrd="1" destOrd="0" presId="urn:microsoft.com/office/officeart/2011/layout/HexagonRadial"/>
    <dgm:cxn modelId="{2654CF67-AE9F-41BC-9B68-F1781E87A88C}" type="presParOf" srcId="{8EF076BE-2C89-4FB4-9035-2C09F7948512}" destId="{EE8873B0-00E5-4280-992C-939E29FBCF3C}" srcOrd="0" destOrd="0" presId="urn:microsoft.com/office/officeart/2011/layout/HexagonRadial"/>
    <dgm:cxn modelId="{B137C465-98BB-4035-82F5-6F154D7A87D5}" type="presParOf" srcId="{FE38AB28-CC25-4F28-8AD1-26912CDFCC11}" destId="{41E8C503-69DB-4204-8CEB-CD1384A2DDB8}" srcOrd="2" destOrd="0" presId="urn:microsoft.com/office/officeart/2011/layout/HexagonRadial"/>
    <dgm:cxn modelId="{9FD38C06-D32D-40AC-8052-60F7E98F3BEE}" type="presParOf" srcId="{FE38AB28-CC25-4F28-8AD1-26912CDFCC11}" destId="{8C4FAA51-886F-474F-88D7-F4B28BF6D82B}" srcOrd="3" destOrd="0" presId="urn:microsoft.com/office/officeart/2011/layout/HexagonRadial"/>
    <dgm:cxn modelId="{250FFA2E-B719-4A83-AE8E-14F4528838F1}" type="presParOf" srcId="{8C4FAA51-886F-474F-88D7-F4B28BF6D82B}" destId="{4ECF1CE3-8E9A-4B8E-907A-3EF436AB18F5}" srcOrd="0" destOrd="0" presId="urn:microsoft.com/office/officeart/2011/layout/HexagonRadial"/>
    <dgm:cxn modelId="{60E94612-80BE-45D3-9599-4B8C95FD19FD}" type="presParOf" srcId="{FE38AB28-CC25-4F28-8AD1-26912CDFCC11}" destId="{E14215D2-2994-4E6D-A226-F659D5FB96AE}" srcOrd="4"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3019-D5B1-406B-A0C4-8ECD76CBE575}">
      <dsp:nvSpPr>
        <dsp:cNvPr id="0" name=""/>
        <dsp:cNvSpPr/>
      </dsp:nvSpPr>
      <dsp:spPr>
        <a:xfrm>
          <a:off x="1504490" y="1026089"/>
          <a:ext cx="2926212" cy="253108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6134100">
            <a:lnSpc>
              <a:spcPct val="90000"/>
            </a:lnSpc>
            <a:spcBef>
              <a:spcPct val="0"/>
            </a:spcBef>
            <a:spcAft>
              <a:spcPct val="35000"/>
            </a:spcAft>
          </a:pPr>
          <a:r>
            <a:rPr lang="he-IL" sz="13800" kern="1200" dirty="0" smtClean="0">
              <a:cs typeface="+mj-cs"/>
            </a:rPr>
            <a:t>שׁ</a:t>
          </a:r>
          <a:endParaRPr lang="en-US" sz="13800" kern="1200" dirty="0">
            <a:cs typeface="+mj-cs"/>
          </a:endParaRPr>
        </a:p>
      </dsp:txBody>
      <dsp:txXfrm>
        <a:off x="1989384" y="1445507"/>
        <a:ext cx="1956424" cy="1692244"/>
      </dsp:txXfrm>
    </dsp:sp>
    <dsp:sp modelId="{4ECF1CE3-8E9A-4B8E-907A-3EF436AB18F5}">
      <dsp:nvSpPr>
        <dsp:cNvPr id="0" name=""/>
        <dsp:cNvSpPr/>
      </dsp:nvSpPr>
      <dsp:spPr>
        <a:xfrm>
          <a:off x="4625361" y="1593439"/>
          <a:ext cx="1104203" cy="95138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E8C503-69DB-4204-8CEB-CD1384A2DDB8}">
      <dsp:nvSpPr>
        <dsp:cNvPr id="0" name=""/>
        <dsp:cNvSpPr/>
      </dsp:nvSpPr>
      <dsp:spPr>
        <a:xfrm>
          <a:off x="3973253" y="0"/>
          <a:ext cx="2397712" cy="20746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6134100">
            <a:lnSpc>
              <a:spcPct val="90000"/>
            </a:lnSpc>
            <a:spcBef>
              <a:spcPct val="0"/>
            </a:spcBef>
            <a:spcAft>
              <a:spcPct val="35000"/>
            </a:spcAft>
          </a:pPr>
          <a:r>
            <a:rPr lang="he-IL" sz="13800" kern="1200" dirty="0" smtClean="0">
              <a:cs typeface="+mj-cs"/>
            </a:rPr>
            <a:t>תּ</a:t>
          </a:r>
          <a:endParaRPr lang="en-US" sz="13800" kern="1200" dirty="0">
            <a:cs typeface="+mj-cs"/>
          </a:endParaRPr>
        </a:p>
      </dsp:txBody>
      <dsp:txXfrm>
        <a:off x="4370637" y="343838"/>
        <a:ext cx="1602944" cy="1386958"/>
      </dsp:txXfrm>
    </dsp:sp>
    <dsp:sp modelId="{E14215D2-2994-4E6D-A226-F659D5FB96AE}">
      <dsp:nvSpPr>
        <dsp:cNvPr id="0" name=""/>
        <dsp:cNvSpPr/>
      </dsp:nvSpPr>
      <dsp:spPr>
        <a:xfrm>
          <a:off x="3973253" y="2508166"/>
          <a:ext cx="2397712" cy="20746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6134100">
            <a:lnSpc>
              <a:spcPct val="90000"/>
            </a:lnSpc>
            <a:spcBef>
              <a:spcPct val="0"/>
            </a:spcBef>
            <a:spcAft>
              <a:spcPct val="35000"/>
            </a:spcAft>
          </a:pPr>
          <a:r>
            <a:rPr lang="he-IL" sz="13800" kern="1200" dirty="0" smtClean="0">
              <a:cs typeface="+mj-cs"/>
            </a:rPr>
            <a:t>בּ</a:t>
          </a:r>
          <a:endParaRPr lang="en-US" sz="13800" kern="1200" dirty="0">
            <a:cs typeface="+mj-cs"/>
          </a:endParaRPr>
        </a:p>
      </dsp:txBody>
      <dsp:txXfrm>
        <a:off x="4370637" y="2852004"/>
        <a:ext cx="1602944" cy="138695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F2112-CA16-44C9-ABA8-3F2A63981469}" type="datetimeFigureOut">
              <a:rPr lang="en-US" smtClean="0"/>
              <a:t>4/13/2019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BE73C-77BD-46E5-A94E-C41E0109C2BA}" type="slidenum">
              <a:rPr lang="en-US" smtClean="0"/>
              <a:t>‹#›</a:t>
            </a:fld>
            <a:endParaRPr lang="en-US"/>
          </a:p>
        </p:txBody>
      </p:sp>
    </p:spTree>
    <p:extLst>
      <p:ext uri="{BB962C8B-B14F-4D97-AF65-F5344CB8AC3E}">
        <p14:creationId xmlns:p14="http://schemas.microsoft.com/office/powerpoint/2010/main" val="3914482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a72goyDtjeI&amp;feature=youtu.b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ImAIzsLUq5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UiCzoTs1AdE&amp;t=1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UiCzoTs1AdE&amp;t=1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672BE73C-77BD-46E5-A94E-C41E0109C2BA}" type="slidenum">
              <a:rPr lang="en-US" smtClean="0"/>
              <a:t>1</a:t>
            </a:fld>
            <a:endParaRPr lang="en-US"/>
          </a:p>
        </p:txBody>
      </p:sp>
    </p:spTree>
    <p:extLst>
      <p:ext uri="{BB962C8B-B14F-4D97-AF65-F5344CB8AC3E}">
        <p14:creationId xmlns:p14="http://schemas.microsoft.com/office/powerpoint/2010/main" val="122293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Letter </a:t>
            </a:r>
            <a:r>
              <a:rPr lang="en-US" sz="1200" b="1" i="1" kern="1200" dirty="0" smtClean="0">
                <a:solidFill>
                  <a:schemeClr val="tx1"/>
                </a:solidFill>
                <a:effectLst/>
                <a:latin typeface="+mn-lt"/>
                <a:ea typeface="+mn-ea"/>
                <a:cs typeface="+mn-cs"/>
              </a:rPr>
              <a:t>Lamed</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Holom</a:t>
            </a:r>
            <a:r>
              <a:rPr lang="en-US" sz="1200" b="1" i="1"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Reading Practice</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students practice some reading of Hebrew words, using the slideshow. Suggested reading strategy: </a:t>
            </a:r>
            <a:r>
              <a:rPr lang="en-US" sz="1200" u="sng" kern="1200" dirty="0" smtClean="0">
                <a:solidFill>
                  <a:schemeClr val="tx1"/>
                </a:solidFill>
                <a:effectLst/>
                <a:latin typeface="+mn-lt"/>
                <a:ea typeface="+mn-ea"/>
                <a:cs typeface="+mn-cs"/>
              </a:rPr>
              <a:t>Teacher Cloze Reading</a:t>
            </a:r>
            <a:r>
              <a:rPr lang="en-US" sz="1200" kern="1200" dirty="0" smtClean="0">
                <a:solidFill>
                  <a:schemeClr val="tx1"/>
                </a:solidFill>
                <a:effectLst/>
                <a:latin typeface="+mn-lt"/>
                <a:ea typeface="+mn-ea"/>
                <a:cs typeface="+mn-cs"/>
              </a:rPr>
              <a:t>. The teacher begins reading aloud while the students follow along closely. They are prepared to read when the teacher drops out of the reading on one or two words per line of reading.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using the slideshow projected on the whiteboard, have students come up one at a time and circle, using board markers:</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Shin</a:t>
            </a:r>
            <a:r>
              <a:rPr lang="en-US" sz="1200" kern="1200" dirty="0" smtClean="0">
                <a:solidFill>
                  <a:schemeClr val="tx1"/>
                </a:solidFill>
                <a:effectLst/>
                <a:latin typeface="+mn-lt"/>
                <a:ea typeface="+mn-ea"/>
                <a:cs typeface="+mn-cs"/>
              </a:rPr>
              <a:t> in blue</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Bet</a:t>
            </a:r>
            <a:r>
              <a:rPr lang="en-US" sz="1200" kern="1200" dirty="0" smtClean="0">
                <a:solidFill>
                  <a:schemeClr val="tx1"/>
                </a:solidFill>
                <a:effectLst/>
                <a:latin typeface="+mn-lt"/>
                <a:ea typeface="+mn-ea"/>
                <a:cs typeface="+mn-cs"/>
              </a:rPr>
              <a:t> in yellow</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Tav</a:t>
            </a:r>
            <a:r>
              <a:rPr lang="en-US" sz="1200" kern="1200" dirty="0" smtClean="0">
                <a:solidFill>
                  <a:schemeClr val="tx1"/>
                </a:solidFill>
                <a:effectLst/>
                <a:latin typeface="+mn-lt"/>
                <a:ea typeface="+mn-ea"/>
                <a:cs typeface="+mn-cs"/>
              </a:rPr>
              <a:t> in green</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Lamed</a:t>
            </a:r>
            <a:r>
              <a:rPr lang="en-US" sz="1200" kern="1200" dirty="0" smtClean="0">
                <a:solidFill>
                  <a:schemeClr val="tx1"/>
                </a:solidFill>
                <a:effectLst/>
                <a:latin typeface="+mn-lt"/>
                <a:ea typeface="+mn-ea"/>
                <a:cs typeface="+mn-cs"/>
              </a:rPr>
              <a:t> in 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Alternatively, an action can be added for each letter instead of circling the letters. For example, as each </a:t>
            </a:r>
            <a:r>
              <a:rPr lang="en-US" sz="1200" i="1" kern="1200" dirty="0" smtClean="0">
                <a:solidFill>
                  <a:schemeClr val="tx1"/>
                </a:solidFill>
                <a:effectLst/>
                <a:latin typeface="+mn-lt"/>
                <a:ea typeface="+mn-ea"/>
                <a:cs typeface="+mn-cs"/>
              </a:rPr>
              <a:t>Shin</a:t>
            </a:r>
            <a:r>
              <a:rPr lang="en-US" sz="1200" kern="1200" dirty="0" smtClean="0">
                <a:solidFill>
                  <a:schemeClr val="tx1"/>
                </a:solidFill>
                <a:effectLst/>
                <a:latin typeface="+mn-lt"/>
                <a:ea typeface="+mn-ea"/>
                <a:cs typeface="+mn-cs"/>
              </a:rPr>
              <a:t> is read, clap your hands. As each </a:t>
            </a:r>
            <a:r>
              <a:rPr lang="en-US" sz="1200" i="1" kern="1200" dirty="0" smtClean="0">
                <a:solidFill>
                  <a:schemeClr val="tx1"/>
                </a:solidFill>
                <a:effectLst/>
                <a:latin typeface="+mn-lt"/>
                <a:ea typeface="+mn-ea"/>
                <a:cs typeface="+mn-cs"/>
              </a:rPr>
              <a:t>Bet</a:t>
            </a:r>
            <a:r>
              <a:rPr lang="en-US" sz="1200" kern="1200" dirty="0" smtClean="0">
                <a:solidFill>
                  <a:schemeClr val="tx1"/>
                </a:solidFill>
                <a:effectLst/>
                <a:latin typeface="+mn-lt"/>
                <a:ea typeface="+mn-ea"/>
                <a:cs typeface="+mn-cs"/>
              </a:rPr>
              <a:t> is read, stamp your feet and so on. </a:t>
            </a:r>
          </a:p>
          <a:p>
            <a:endParaRPr lang="en-US" dirty="0"/>
          </a:p>
        </p:txBody>
      </p:sp>
      <p:sp>
        <p:nvSpPr>
          <p:cNvPr id="4" name="Slide Number Placeholder 3"/>
          <p:cNvSpPr>
            <a:spLocks noGrp="1"/>
          </p:cNvSpPr>
          <p:nvPr>
            <p:ph type="sldNum" sz="quarter" idx="5"/>
          </p:nvPr>
        </p:nvSpPr>
        <p:spPr/>
        <p:txBody>
          <a:bodyPr/>
          <a:lstStyle/>
          <a:p>
            <a:fld id="{672BE73C-77BD-46E5-A94E-C41E0109C2BA}" type="slidenum">
              <a:rPr lang="en-US" smtClean="0"/>
              <a:t>10</a:t>
            </a:fld>
            <a:endParaRPr lang="en-US"/>
          </a:p>
        </p:txBody>
      </p:sp>
    </p:spTree>
    <p:extLst>
      <p:ext uri="{BB962C8B-B14F-4D97-AF65-F5344CB8AC3E}">
        <p14:creationId xmlns:p14="http://schemas.microsoft.com/office/powerpoint/2010/main" val="674855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Letter </a:t>
            </a:r>
            <a:r>
              <a:rPr lang="en-US" sz="1200" b="1" i="1" kern="1200" dirty="0" smtClean="0">
                <a:solidFill>
                  <a:schemeClr val="tx1"/>
                </a:solidFill>
                <a:effectLst/>
                <a:latin typeface="+mn-lt"/>
                <a:ea typeface="+mn-ea"/>
                <a:cs typeface="+mn-cs"/>
              </a:rPr>
              <a:t>Lamed</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Holom</a:t>
            </a:r>
            <a:r>
              <a:rPr lang="en-US" sz="1200" b="1" i="1"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Reading Practice</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students practice some reading of Hebrew words, using the slideshow. Suggested reading strategy: </a:t>
            </a:r>
            <a:r>
              <a:rPr lang="en-US" sz="1200" u="sng" kern="1200" dirty="0" smtClean="0">
                <a:solidFill>
                  <a:schemeClr val="tx1"/>
                </a:solidFill>
                <a:effectLst/>
                <a:latin typeface="+mn-lt"/>
                <a:ea typeface="+mn-ea"/>
                <a:cs typeface="+mn-cs"/>
              </a:rPr>
              <a:t>Teacher Cloze Reading</a:t>
            </a:r>
            <a:r>
              <a:rPr lang="en-US" sz="1200" kern="1200" dirty="0" smtClean="0">
                <a:solidFill>
                  <a:schemeClr val="tx1"/>
                </a:solidFill>
                <a:effectLst/>
                <a:latin typeface="+mn-lt"/>
                <a:ea typeface="+mn-ea"/>
                <a:cs typeface="+mn-cs"/>
              </a:rPr>
              <a:t>. The teacher begins reading aloud while the students follow along closely. They are prepared to read when the teacher drops out of the reading on one or two words per line of reading.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using the slideshow projected on the whiteboard, have students come up one at a time and circle, using board markers:</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Shin</a:t>
            </a:r>
            <a:r>
              <a:rPr lang="en-US" sz="1200" kern="1200" dirty="0" smtClean="0">
                <a:solidFill>
                  <a:schemeClr val="tx1"/>
                </a:solidFill>
                <a:effectLst/>
                <a:latin typeface="+mn-lt"/>
                <a:ea typeface="+mn-ea"/>
                <a:cs typeface="+mn-cs"/>
              </a:rPr>
              <a:t> in blue</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Bet</a:t>
            </a:r>
            <a:r>
              <a:rPr lang="en-US" sz="1200" kern="1200" dirty="0" smtClean="0">
                <a:solidFill>
                  <a:schemeClr val="tx1"/>
                </a:solidFill>
                <a:effectLst/>
                <a:latin typeface="+mn-lt"/>
                <a:ea typeface="+mn-ea"/>
                <a:cs typeface="+mn-cs"/>
              </a:rPr>
              <a:t> in yellow</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Tav</a:t>
            </a:r>
            <a:r>
              <a:rPr lang="en-US" sz="1200" kern="1200" dirty="0" smtClean="0">
                <a:solidFill>
                  <a:schemeClr val="tx1"/>
                </a:solidFill>
                <a:effectLst/>
                <a:latin typeface="+mn-lt"/>
                <a:ea typeface="+mn-ea"/>
                <a:cs typeface="+mn-cs"/>
              </a:rPr>
              <a:t> in green</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Lamed</a:t>
            </a:r>
            <a:r>
              <a:rPr lang="en-US" sz="1200" kern="1200" dirty="0" smtClean="0">
                <a:solidFill>
                  <a:schemeClr val="tx1"/>
                </a:solidFill>
                <a:effectLst/>
                <a:latin typeface="+mn-lt"/>
                <a:ea typeface="+mn-ea"/>
                <a:cs typeface="+mn-cs"/>
              </a:rPr>
              <a:t> in 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Alternatively, an action can be added for each letter instead of circling the letters. For example, as each </a:t>
            </a:r>
            <a:r>
              <a:rPr lang="en-US" sz="1200" i="1" kern="1200" dirty="0" smtClean="0">
                <a:solidFill>
                  <a:schemeClr val="tx1"/>
                </a:solidFill>
                <a:effectLst/>
                <a:latin typeface="+mn-lt"/>
                <a:ea typeface="+mn-ea"/>
                <a:cs typeface="+mn-cs"/>
              </a:rPr>
              <a:t>Shin</a:t>
            </a:r>
            <a:r>
              <a:rPr lang="en-US" sz="1200" kern="1200" dirty="0" smtClean="0">
                <a:solidFill>
                  <a:schemeClr val="tx1"/>
                </a:solidFill>
                <a:effectLst/>
                <a:latin typeface="+mn-lt"/>
                <a:ea typeface="+mn-ea"/>
                <a:cs typeface="+mn-cs"/>
              </a:rPr>
              <a:t> is read, clap your hands. As each </a:t>
            </a:r>
            <a:r>
              <a:rPr lang="en-US" sz="1200" i="1" kern="1200" dirty="0" smtClean="0">
                <a:solidFill>
                  <a:schemeClr val="tx1"/>
                </a:solidFill>
                <a:effectLst/>
                <a:latin typeface="+mn-lt"/>
                <a:ea typeface="+mn-ea"/>
                <a:cs typeface="+mn-cs"/>
              </a:rPr>
              <a:t>Bet</a:t>
            </a:r>
            <a:r>
              <a:rPr lang="en-US" sz="1200" kern="1200" dirty="0" smtClean="0">
                <a:solidFill>
                  <a:schemeClr val="tx1"/>
                </a:solidFill>
                <a:effectLst/>
                <a:latin typeface="+mn-lt"/>
                <a:ea typeface="+mn-ea"/>
                <a:cs typeface="+mn-cs"/>
              </a:rPr>
              <a:t> is read, stamp your feet and so on. </a:t>
            </a:r>
          </a:p>
          <a:p>
            <a:endParaRPr lang="en-US" dirty="0"/>
          </a:p>
        </p:txBody>
      </p:sp>
      <p:sp>
        <p:nvSpPr>
          <p:cNvPr id="4" name="Slide Number Placeholder 3"/>
          <p:cNvSpPr>
            <a:spLocks noGrp="1"/>
          </p:cNvSpPr>
          <p:nvPr>
            <p:ph type="sldNum" sz="quarter" idx="5"/>
          </p:nvPr>
        </p:nvSpPr>
        <p:spPr/>
        <p:txBody>
          <a:bodyPr/>
          <a:lstStyle/>
          <a:p>
            <a:fld id="{672BE73C-77BD-46E5-A94E-C41E0109C2BA}" type="slidenum">
              <a:rPr lang="en-US" smtClean="0"/>
              <a:t>11</a:t>
            </a:fld>
            <a:endParaRPr lang="en-US"/>
          </a:p>
        </p:txBody>
      </p:sp>
    </p:spTree>
    <p:extLst>
      <p:ext uri="{BB962C8B-B14F-4D97-AF65-F5344CB8AC3E}">
        <p14:creationId xmlns:p14="http://schemas.microsoft.com/office/powerpoint/2010/main" val="67485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Letter </a:t>
            </a:r>
            <a:r>
              <a:rPr lang="en-US" sz="1200" b="1" i="1" kern="1200" dirty="0" smtClean="0">
                <a:solidFill>
                  <a:schemeClr val="tx1"/>
                </a:solidFill>
                <a:effectLst/>
                <a:latin typeface="+mn-lt"/>
                <a:ea typeface="+mn-ea"/>
                <a:cs typeface="+mn-cs"/>
              </a:rPr>
              <a:t>Lamed</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Holom</a:t>
            </a:r>
            <a:r>
              <a:rPr lang="en-US" sz="1200" b="1" i="1"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Reading Practice</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students practice some reading of Hebrew words, using the slideshow. Suggested reading strategy: </a:t>
            </a:r>
            <a:r>
              <a:rPr lang="en-US" sz="1200" u="sng" kern="1200" dirty="0" smtClean="0">
                <a:solidFill>
                  <a:schemeClr val="tx1"/>
                </a:solidFill>
                <a:effectLst/>
                <a:latin typeface="+mn-lt"/>
                <a:ea typeface="+mn-ea"/>
                <a:cs typeface="+mn-cs"/>
              </a:rPr>
              <a:t>Teacher Cloze Reading</a:t>
            </a:r>
            <a:r>
              <a:rPr lang="en-US" sz="1200" kern="1200" dirty="0" smtClean="0">
                <a:solidFill>
                  <a:schemeClr val="tx1"/>
                </a:solidFill>
                <a:effectLst/>
                <a:latin typeface="+mn-lt"/>
                <a:ea typeface="+mn-ea"/>
                <a:cs typeface="+mn-cs"/>
              </a:rPr>
              <a:t>. The teacher begins reading aloud while the students follow along closely. They are prepared to read when the teacher drops out of the reading on one or two words per line of reading.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using the slideshow projected on the whiteboard, have students come up one at a time and circle, using board markers:</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Shin</a:t>
            </a:r>
            <a:r>
              <a:rPr lang="en-US" sz="1200" kern="1200" dirty="0" smtClean="0">
                <a:solidFill>
                  <a:schemeClr val="tx1"/>
                </a:solidFill>
                <a:effectLst/>
                <a:latin typeface="+mn-lt"/>
                <a:ea typeface="+mn-ea"/>
                <a:cs typeface="+mn-cs"/>
              </a:rPr>
              <a:t> in blue</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Bet</a:t>
            </a:r>
            <a:r>
              <a:rPr lang="en-US" sz="1200" kern="1200" dirty="0" smtClean="0">
                <a:solidFill>
                  <a:schemeClr val="tx1"/>
                </a:solidFill>
                <a:effectLst/>
                <a:latin typeface="+mn-lt"/>
                <a:ea typeface="+mn-ea"/>
                <a:cs typeface="+mn-cs"/>
              </a:rPr>
              <a:t> in yellow</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Tav</a:t>
            </a:r>
            <a:r>
              <a:rPr lang="en-US" sz="1200" kern="1200" dirty="0" smtClean="0">
                <a:solidFill>
                  <a:schemeClr val="tx1"/>
                </a:solidFill>
                <a:effectLst/>
                <a:latin typeface="+mn-lt"/>
                <a:ea typeface="+mn-ea"/>
                <a:cs typeface="+mn-cs"/>
              </a:rPr>
              <a:t> in green</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Lamed</a:t>
            </a:r>
            <a:r>
              <a:rPr lang="en-US" sz="1200" kern="1200" dirty="0" smtClean="0">
                <a:solidFill>
                  <a:schemeClr val="tx1"/>
                </a:solidFill>
                <a:effectLst/>
                <a:latin typeface="+mn-lt"/>
                <a:ea typeface="+mn-ea"/>
                <a:cs typeface="+mn-cs"/>
              </a:rPr>
              <a:t> in 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Alternatively, an action can be added for each letter instead of circling the letters. For example, as each </a:t>
            </a:r>
            <a:r>
              <a:rPr lang="en-US" sz="1200" i="1" kern="1200" dirty="0" smtClean="0">
                <a:solidFill>
                  <a:schemeClr val="tx1"/>
                </a:solidFill>
                <a:effectLst/>
                <a:latin typeface="+mn-lt"/>
                <a:ea typeface="+mn-ea"/>
                <a:cs typeface="+mn-cs"/>
              </a:rPr>
              <a:t>Shin</a:t>
            </a:r>
            <a:r>
              <a:rPr lang="en-US" sz="1200" kern="1200" dirty="0" smtClean="0">
                <a:solidFill>
                  <a:schemeClr val="tx1"/>
                </a:solidFill>
                <a:effectLst/>
                <a:latin typeface="+mn-lt"/>
                <a:ea typeface="+mn-ea"/>
                <a:cs typeface="+mn-cs"/>
              </a:rPr>
              <a:t> is read, clap your hands. As each </a:t>
            </a:r>
            <a:r>
              <a:rPr lang="en-US" sz="1200" i="1" kern="1200" dirty="0" smtClean="0">
                <a:solidFill>
                  <a:schemeClr val="tx1"/>
                </a:solidFill>
                <a:effectLst/>
                <a:latin typeface="+mn-lt"/>
                <a:ea typeface="+mn-ea"/>
                <a:cs typeface="+mn-cs"/>
              </a:rPr>
              <a:t>Bet</a:t>
            </a:r>
            <a:r>
              <a:rPr lang="en-US" sz="1200" kern="1200" dirty="0" smtClean="0">
                <a:solidFill>
                  <a:schemeClr val="tx1"/>
                </a:solidFill>
                <a:effectLst/>
                <a:latin typeface="+mn-lt"/>
                <a:ea typeface="+mn-ea"/>
                <a:cs typeface="+mn-cs"/>
              </a:rPr>
              <a:t> is read, stamp your feet and so on. </a:t>
            </a:r>
          </a:p>
          <a:p>
            <a:endParaRPr lang="en-US" dirty="0"/>
          </a:p>
        </p:txBody>
      </p:sp>
      <p:sp>
        <p:nvSpPr>
          <p:cNvPr id="4" name="Slide Number Placeholder 3"/>
          <p:cNvSpPr>
            <a:spLocks noGrp="1"/>
          </p:cNvSpPr>
          <p:nvPr>
            <p:ph type="sldNum" sz="quarter" idx="5"/>
          </p:nvPr>
        </p:nvSpPr>
        <p:spPr/>
        <p:txBody>
          <a:bodyPr/>
          <a:lstStyle/>
          <a:p>
            <a:fld id="{672BE73C-77BD-46E5-A94E-C41E0109C2BA}" type="slidenum">
              <a:rPr lang="en-US" smtClean="0"/>
              <a:t>12</a:t>
            </a:fld>
            <a:endParaRPr lang="en-US"/>
          </a:p>
        </p:txBody>
      </p:sp>
    </p:spTree>
    <p:extLst>
      <p:ext uri="{BB962C8B-B14F-4D97-AF65-F5344CB8AC3E}">
        <p14:creationId xmlns:p14="http://schemas.microsoft.com/office/powerpoint/2010/main" val="674855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Letter </a:t>
            </a:r>
            <a:r>
              <a:rPr lang="en-US" sz="1200" b="1" i="1" kern="1200" dirty="0" smtClean="0">
                <a:solidFill>
                  <a:schemeClr val="tx1"/>
                </a:solidFill>
                <a:effectLst/>
                <a:latin typeface="+mn-lt"/>
                <a:ea typeface="+mn-ea"/>
                <a:cs typeface="+mn-cs"/>
              </a:rPr>
              <a:t>Lamed</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Holom</a:t>
            </a:r>
            <a:r>
              <a:rPr lang="en-US" sz="1200" b="1" i="1"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Reading Practice</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students practice some reading of Hebrew words, using the slideshow. Suggested reading strategy: </a:t>
            </a:r>
            <a:r>
              <a:rPr lang="en-US" sz="1200" u="sng" kern="1200" dirty="0" smtClean="0">
                <a:solidFill>
                  <a:schemeClr val="tx1"/>
                </a:solidFill>
                <a:effectLst/>
                <a:latin typeface="+mn-lt"/>
                <a:ea typeface="+mn-ea"/>
                <a:cs typeface="+mn-cs"/>
              </a:rPr>
              <a:t>Teacher Cloze Reading</a:t>
            </a:r>
            <a:r>
              <a:rPr lang="en-US" sz="1200" kern="1200" dirty="0" smtClean="0">
                <a:solidFill>
                  <a:schemeClr val="tx1"/>
                </a:solidFill>
                <a:effectLst/>
                <a:latin typeface="+mn-lt"/>
                <a:ea typeface="+mn-ea"/>
                <a:cs typeface="+mn-cs"/>
              </a:rPr>
              <a:t>. The teacher begins reading aloud while the students follow along closely. They are prepared to read when the teacher drops out of the reading on one or two words per line of reading.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using the slideshow projected on the whiteboard, have students come up one at a time and circle, using board markers:</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Shin</a:t>
            </a:r>
            <a:r>
              <a:rPr lang="en-US" sz="1200" kern="1200" dirty="0" smtClean="0">
                <a:solidFill>
                  <a:schemeClr val="tx1"/>
                </a:solidFill>
                <a:effectLst/>
                <a:latin typeface="+mn-lt"/>
                <a:ea typeface="+mn-ea"/>
                <a:cs typeface="+mn-cs"/>
              </a:rPr>
              <a:t> in blue</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Bet</a:t>
            </a:r>
            <a:r>
              <a:rPr lang="en-US" sz="1200" kern="1200" dirty="0" smtClean="0">
                <a:solidFill>
                  <a:schemeClr val="tx1"/>
                </a:solidFill>
                <a:effectLst/>
                <a:latin typeface="+mn-lt"/>
                <a:ea typeface="+mn-ea"/>
                <a:cs typeface="+mn-cs"/>
              </a:rPr>
              <a:t> in yellow</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Tav</a:t>
            </a:r>
            <a:r>
              <a:rPr lang="en-US" sz="1200" kern="1200" dirty="0" smtClean="0">
                <a:solidFill>
                  <a:schemeClr val="tx1"/>
                </a:solidFill>
                <a:effectLst/>
                <a:latin typeface="+mn-lt"/>
                <a:ea typeface="+mn-ea"/>
                <a:cs typeface="+mn-cs"/>
              </a:rPr>
              <a:t> in green</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Lamed</a:t>
            </a:r>
            <a:r>
              <a:rPr lang="en-US" sz="1200" kern="1200" dirty="0" smtClean="0">
                <a:solidFill>
                  <a:schemeClr val="tx1"/>
                </a:solidFill>
                <a:effectLst/>
                <a:latin typeface="+mn-lt"/>
                <a:ea typeface="+mn-ea"/>
                <a:cs typeface="+mn-cs"/>
              </a:rPr>
              <a:t> in 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Alternatively, an action can be added for each letter instead of circling the letters. For example, as each </a:t>
            </a:r>
            <a:r>
              <a:rPr lang="en-US" sz="1200" i="1" kern="1200" dirty="0" smtClean="0">
                <a:solidFill>
                  <a:schemeClr val="tx1"/>
                </a:solidFill>
                <a:effectLst/>
                <a:latin typeface="+mn-lt"/>
                <a:ea typeface="+mn-ea"/>
                <a:cs typeface="+mn-cs"/>
              </a:rPr>
              <a:t>Shin</a:t>
            </a:r>
            <a:r>
              <a:rPr lang="en-US" sz="1200" kern="1200" dirty="0" smtClean="0">
                <a:solidFill>
                  <a:schemeClr val="tx1"/>
                </a:solidFill>
                <a:effectLst/>
                <a:latin typeface="+mn-lt"/>
                <a:ea typeface="+mn-ea"/>
                <a:cs typeface="+mn-cs"/>
              </a:rPr>
              <a:t> is read, clap your hands. As each </a:t>
            </a:r>
            <a:r>
              <a:rPr lang="en-US" sz="1200" i="1" kern="1200" dirty="0" smtClean="0">
                <a:solidFill>
                  <a:schemeClr val="tx1"/>
                </a:solidFill>
                <a:effectLst/>
                <a:latin typeface="+mn-lt"/>
                <a:ea typeface="+mn-ea"/>
                <a:cs typeface="+mn-cs"/>
              </a:rPr>
              <a:t>Bet</a:t>
            </a:r>
            <a:r>
              <a:rPr lang="en-US" sz="1200" kern="1200" dirty="0" smtClean="0">
                <a:solidFill>
                  <a:schemeClr val="tx1"/>
                </a:solidFill>
                <a:effectLst/>
                <a:latin typeface="+mn-lt"/>
                <a:ea typeface="+mn-ea"/>
                <a:cs typeface="+mn-cs"/>
              </a:rPr>
              <a:t> is read, stamp your feet and so on. </a:t>
            </a:r>
          </a:p>
          <a:p>
            <a:endParaRPr lang="en-US" dirty="0"/>
          </a:p>
        </p:txBody>
      </p:sp>
      <p:sp>
        <p:nvSpPr>
          <p:cNvPr id="4" name="Slide Number Placeholder 3"/>
          <p:cNvSpPr>
            <a:spLocks noGrp="1"/>
          </p:cNvSpPr>
          <p:nvPr>
            <p:ph type="sldNum" sz="quarter" idx="5"/>
          </p:nvPr>
        </p:nvSpPr>
        <p:spPr/>
        <p:txBody>
          <a:bodyPr/>
          <a:lstStyle/>
          <a:p>
            <a:fld id="{672BE73C-77BD-46E5-A94E-C41E0109C2BA}" type="slidenum">
              <a:rPr lang="en-US" smtClean="0"/>
              <a:t>13</a:t>
            </a:fld>
            <a:endParaRPr lang="en-US"/>
          </a:p>
        </p:txBody>
      </p:sp>
    </p:spTree>
    <p:extLst>
      <p:ext uri="{BB962C8B-B14F-4D97-AF65-F5344CB8AC3E}">
        <p14:creationId xmlns:p14="http://schemas.microsoft.com/office/powerpoint/2010/main" val="674855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Vowel Sound Matching Game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students break up into pairs or small groups and play the “Kamatz/</a:t>
            </a:r>
            <a:r>
              <a:rPr lang="en-US" sz="1200" kern="1200" dirty="0" err="1" smtClean="0">
                <a:solidFill>
                  <a:schemeClr val="tx1"/>
                </a:solidFill>
                <a:effectLst/>
                <a:latin typeface="+mn-lt"/>
                <a:ea typeface="+mn-ea"/>
                <a:cs typeface="+mn-cs"/>
              </a:rPr>
              <a:t>Patach</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Holom</a:t>
            </a:r>
            <a:r>
              <a:rPr lang="en-US" sz="1200" kern="1200" dirty="0" smtClean="0">
                <a:solidFill>
                  <a:schemeClr val="tx1"/>
                </a:solidFill>
                <a:effectLst/>
                <a:latin typeface="+mn-lt"/>
                <a:ea typeface="+mn-ea"/>
                <a:cs typeface="+mn-cs"/>
              </a:rPr>
              <a:t> Memory Matching Game.”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students play according to the memory game rules (for more information, see here: https://www.eduplace.com/ss/act/rules.html) to review and practice the vowel sounds of </a:t>
            </a:r>
            <a:r>
              <a:rPr lang="en-US" sz="1200" i="1" kern="1200" dirty="0" smtClean="0">
                <a:solidFill>
                  <a:schemeClr val="tx1"/>
                </a:solidFill>
                <a:effectLst/>
                <a:latin typeface="+mn-lt"/>
                <a:ea typeface="+mn-ea"/>
                <a:cs typeface="+mn-cs"/>
              </a:rPr>
              <a:t>Kamatz</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Patach</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i="1" kern="1200" dirty="0" err="1" smtClean="0">
                <a:solidFill>
                  <a:schemeClr val="tx1"/>
                </a:solidFill>
                <a:effectLst/>
                <a:latin typeface="+mn-lt"/>
                <a:ea typeface="+mn-ea"/>
                <a:cs typeface="+mn-cs"/>
              </a:rPr>
              <a:t>Holom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the letters learned so far.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Make sure to print both pages of the “Kamatz </a:t>
            </a:r>
            <a:r>
              <a:rPr lang="en-US" sz="1200" kern="1200" dirty="0" err="1" smtClean="0">
                <a:solidFill>
                  <a:schemeClr val="tx1"/>
                </a:solidFill>
                <a:effectLst/>
                <a:latin typeface="+mn-lt"/>
                <a:ea typeface="+mn-ea"/>
                <a:cs typeface="+mn-cs"/>
              </a:rPr>
              <a:t>Patach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Holom</a:t>
            </a:r>
            <a:r>
              <a:rPr lang="en-US" sz="1200" kern="1200" dirty="0" smtClean="0">
                <a:solidFill>
                  <a:schemeClr val="tx1"/>
                </a:solidFill>
                <a:effectLst/>
                <a:latin typeface="+mn-lt"/>
                <a:ea typeface="+mn-ea"/>
                <a:cs typeface="+mn-cs"/>
              </a:rPr>
              <a:t> Matching Game” and print on cardstock. Cut into game cards ahead of time.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For younger students</a:t>
            </a:r>
            <a:r>
              <a:rPr lang="en-US" sz="1200" kern="1200" dirty="0" smtClean="0">
                <a:solidFill>
                  <a:schemeClr val="tx1"/>
                </a:solidFill>
                <a:effectLst/>
                <a:latin typeface="+mn-lt"/>
                <a:ea typeface="+mn-ea"/>
                <a:cs typeface="+mn-cs"/>
              </a:rPr>
              <a:t>: Only print page 1 of the matching game, for a simpler and quicker game.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BE73C-77BD-46E5-A94E-C41E0109C2BA}" type="slidenum">
              <a:rPr lang="en-US" smtClean="0"/>
              <a:t>14</a:t>
            </a:fld>
            <a:endParaRPr lang="en-US"/>
          </a:p>
        </p:txBody>
      </p:sp>
    </p:spTree>
    <p:extLst>
      <p:ext uri="{BB962C8B-B14F-4D97-AF65-F5344CB8AC3E}">
        <p14:creationId xmlns:p14="http://schemas.microsoft.com/office/powerpoint/2010/main" val="1399414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Vowel Sound Matching Game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students break up into pairs or small groups and play the “Kamatz/</a:t>
            </a:r>
            <a:r>
              <a:rPr lang="en-US" sz="1200" kern="1200" dirty="0" err="1" smtClean="0">
                <a:solidFill>
                  <a:schemeClr val="tx1"/>
                </a:solidFill>
                <a:effectLst/>
                <a:latin typeface="+mn-lt"/>
                <a:ea typeface="+mn-ea"/>
                <a:cs typeface="+mn-cs"/>
              </a:rPr>
              <a:t>Patach</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Holom</a:t>
            </a:r>
            <a:r>
              <a:rPr lang="en-US" sz="1200" kern="1200" dirty="0" smtClean="0">
                <a:solidFill>
                  <a:schemeClr val="tx1"/>
                </a:solidFill>
                <a:effectLst/>
                <a:latin typeface="+mn-lt"/>
                <a:ea typeface="+mn-ea"/>
                <a:cs typeface="+mn-cs"/>
              </a:rPr>
              <a:t> Memory Matching Game.”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students play according to the memory game rules (for more information, see here: https://www.eduplace.com/ss/act/rules.html) to review and practice the vowel sounds of </a:t>
            </a:r>
            <a:r>
              <a:rPr lang="en-US" sz="1200" i="1" kern="1200" dirty="0" smtClean="0">
                <a:solidFill>
                  <a:schemeClr val="tx1"/>
                </a:solidFill>
                <a:effectLst/>
                <a:latin typeface="+mn-lt"/>
                <a:ea typeface="+mn-ea"/>
                <a:cs typeface="+mn-cs"/>
              </a:rPr>
              <a:t>Kamatz</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Patach</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i="1" kern="1200" dirty="0" err="1" smtClean="0">
                <a:solidFill>
                  <a:schemeClr val="tx1"/>
                </a:solidFill>
                <a:effectLst/>
                <a:latin typeface="+mn-lt"/>
                <a:ea typeface="+mn-ea"/>
                <a:cs typeface="+mn-cs"/>
              </a:rPr>
              <a:t>Holom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the letters learned so far.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Make sure to print both pages of the “Kamatz </a:t>
            </a:r>
            <a:r>
              <a:rPr lang="en-US" sz="1200" kern="1200" dirty="0" err="1" smtClean="0">
                <a:solidFill>
                  <a:schemeClr val="tx1"/>
                </a:solidFill>
                <a:effectLst/>
                <a:latin typeface="+mn-lt"/>
                <a:ea typeface="+mn-ea"/>
                <a:cs typeface="+mn-cs"/>
              </a:rPr>
              <a:t>Patach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Holom</a:t>
            </a:r>
            <a:r>
              <a:rPr lang="en-US" sz="1200" kern="1200" dirty="0" smtClean="0">
                <a:solidFill>
                  <a:schemeClr val="tx1"/>
                </a:solidFill>
                <a:effectLst/>
                <a:latin typeface="+mn-lt"/>
                <a:ea typeface="+mn-ea"/>
                <a:cs typeface="+mn-cs"/>
              </a:rPr>
              <a:t> Matching Game” and print on cardstock. Cut into game cards ahead of time.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For younger students</a:t>
            </a:r>
            <a:r>
              <a:rPr lang="en-US" sz="1200" kern="1200" dirty="0" smtClean="0">
                <a:solidFill>
                  <a:schemeClr val="tx1"/>
                </a:solidFill>
                <a:effectLst/>
                <a:latin typeface="+mn-lt"/>
                <a:ea typeface="+mn-ea"/>
                <a:cs typeface="+mn-cs"/>
              </a:rPr>
              <a:t>: Only print page 1 of the matching game, for a simpler and quicker game.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BE73C-77BD-46E5-A94E-C41E0109C2BA}" type="slidenum">
              <a:rPr lang="en-US" smtClean="0"/>
              <a:t>15</a:t>
            </a:fld>
            <a:endParaRPr lang="en-US"/>
          </a:p>
        </p:txBody>
      </p:sp>
    </p:spTree>
    <p:extLst>
      <p:ext uri="{BB962C8B-B14F-4D97-AF65-F5344CB8AC3E}">
        <p14:creationId xmlns:p14="http://schemas.microsoft.com/office/powerpoint/2010/main" val="1399414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The Four Quarters of the Old City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students take turns reading about the four quarters of the Old City of Jerusalem.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Teach students to say “</a:t>
            </a:r>
            <a:r>
              <a:rPr lang="en-US" sz="1200" kern="1200" dirty="0" err="1" smtClean="0">
                <a:solidFill>
                  <a:schemeClr val="tx1"/>
                </a:solidFill>
                <a:effectLst/>
                <a:latin typeface="+mn-lt"/>
                <a:ea typeface="+mn-ea"/>
                <a:cs typeface="+mn-cs"/>
              </a:rPr>
              <a:t>ani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rotzeh</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rotzah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רוצה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אני</a:t>
            </a:r>
            <a:r>
              <a:rPr lang="en-US" sz="1200" kern="1200" dirty="0" smtClean="0">
                <a:solidFill>
                  <a:schemeClr val="tx1"/>
                </a:solidFill>
                <a:effectLst/>
                <a:latin typeface="+mn-lt"/>
                <a:ea typeface="+mn-ea"/>
                <a:cs typeface="+mn-cs"/>
              </a:rPr>
              <a:t> (m/f) for “I want…” and “</a:t>
            </a:r>
            <a:r>
              <a:rPr lang="en-US" sz="1200" kern="1200" dirty="0" err="1" smtClean="0">
                <a:solidFill>
                  <a:schemeClr val="tx1"/>
                </a:solidFill>
                <a:effectLst/>
                <a:latin typeface="+mn-lt"/>
                <a:ea typeface="+mn-ea"/>
                <a:cs typeface="+mn-cs"/>
              </a:rPr>
              <a:t>l’rot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לראות</a:t>
            </a:r>
            <a:r>
              <a:rPr lang="en-US" sz="1200" kern="1200" dirty="0" smtClean="0">
                <a:solidFill>
                  <a:schemeClr val="tx1"/>
                </a:solidFill>
                <a:effectLst/>
                <a:latin typeface="+mn-lt"/>
                <a:ea typeface="+mn-ea"/>
                <a:cs typeface="+mn-cs"/>
              </a:rPr>
              <a:t>  - “to see”. Write these phrases on the blackboard for students to see and practice.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Remind students what we have studied about Jerusalem in the past few lessons as well. Then, have the students go around and share what they would want to see and explore in the Old City, starting with “Ani </a:t>
            </a:r>
            <a:r>
              <a:rPr lang="en-US" sz="1200" kern="1200" dirty="0" err="1" smtClean="0">
                <a:solidFill>
                  <a:schemeClr val="tx1"/>
                </a:solidFill>
                <a:effectLst/>
                <a:latin typeface="+mn-lt"/>
                <a:ea typeface="+mn-ea"/>
                <a:cs typeface="+mn-cs"/>
              </a:rPr>
              <a:t>rotzeh</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rotzah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l’rot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לראות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רוצה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אני</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BE73C-77BD-46E5-A94E-C41E0109C2BA}" type="slidenum">
              <a:rPr lang="en-US" smtClean="0"/>
              <a:t>16</a:t>
            </a:fld>
            <a:endParaRPr lang="en-US"/>
          </a:p>
        </p:txBody>
      </p:sp>
    </p:spTree>
    <p:extLst>
      <p:ext uri="{BB962C8B-B14F-4D97-AF65-F5344CB8AC3E}">
        <p14:creationId xmlns:p14="http://schemas.microsoft.com/office/powerpoint/2010/main" val="1399414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The Four Quarters of the Old City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strike="sngStrike" kern="1200" dirty="0" smtClean="0">
                <a:solidFill>
                  <a:schemeClr val="tx1"/>
                </a:solidFill>
                <a:effectLst/>
                <a:latin typeface="+mn-lt"/>
                <a:ea typeface="+mn-ea"/>
                <a:cs typeface="+mn-cs"/>
              </a:rPr>
              <a:t>Have students take turns reading about the four quarters of the Old City of Jerusalem.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Teach students to say “</a:t>
            </a:r>
            <a:r>
              <a:rPr lang="en-US" sz="1200" kern="1200" dirty="0" err="1" smtClean="0">
                <a:solidFill>
                  <a:schemeClr val="tx1"/>
                </a:solidFill>
                <a:effectLst/>
                <a:latin typeface="+mn-lt"/>
                <a:ea typeface="+mn-ea"/>
                <a:cs typeface="+mn-cs"/>
              </a:rPr>
              <a:t>ani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rotzeh</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rotzah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רוצה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אני</a:t>
            </a:r>
            <a:r>
              <a:rPr lang="en-US" sz="1200" kern="1200" dirty="0" smtClean="0">
                <a:solidFill>
                  <a:schemeClr val="tx1"/>
                </a:solidFill>
                <a:effectLst/>
                <a:latin typeface="+mn-lt"/>
                <a:ea typeface="+mn-ea"/>
                <a:cs typeface="+mn-cs"/>
              </a:rPr>
              <a:t> (m/f) for “I want…” and “</a:t>
            </a:r>
            <a:r>
              <a:rPr lang="en-US" sz="1200" kern="1200" dirty="0" err="1" smtClean="0">
                <a:solidFill>
                  <a:schemeClr val="tx1"/>
                </a:solidFill>
                <a:effectLst/>
                <a:latin typeface="+mn-lt"/>
                <a:ea typeface="+mn-ea"/>
                <a:cs typeface="+mn-cs"/>
              </a:rPr>
              <a:t>l’rot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לראות</a:t>
            </a:r>
            <a:r>
              <a:rPr lang="en-US" sz="1200" kern="1200" dirty="0" smtClean="0">
                <a:solidFill>
                  <a:schemeClr val="tx1"/>
                </a:solidFill>
                <a:effectLst/>
                <a:latin typeface="+mn-lt"/>
                <a:ea typeface="+mn-ea"/>
                <a:cs typeface="+mn-cs"/>
              </a:rPr>
              <a:t>  - “to see”. Write these phrases on the blackboard for students to see and practice.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Remind students what we have studied about Jerusalem in the past few lessons as well. Then, have the students go around and share what they would want to see and explore in the Old City, starting with “Ani </a:t>
            </a:r>
            <a:r>
              <a:rPr lang="en-US" sz="1200" kern="1200" dirty="0" err="1" smtClean="0">
                <a:solidFill>
                  <a:schemeClr val="tx1"/>
                </a:solidFill>
                <a:effectLst/>
                <a:latin typeface="+mn-lt"/>
                <a:ea typeface="+mn-ea"/>
                <a:cs typeface="+mn-cs"/>
              </a:rPr>
              <a:t>rotzeh</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rotzah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l’rot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לראות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רוצה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אני</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BE73C-77BD-46E5-A94E-C41E0109C2BA}" type="slidenum">
              <a:rPr lang="en-US" smtClean="0"/>
              <a:t>17</a:t>
            </a:fld>
            <a:endParaRPr lang="en-US"/>
          </a:p>
        </p:txBody>
      </p:sp>
    </p:spTree>
    <p:extLst>
      <p:ext uri="{BB962C8B-B14F-4D97-AF65-F5344CB8AC3E}">
        <p14:creationId xmlns:p14="http://schemas.microsoft.com/office/powerpoint/2010/main" val="1399414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TPR Walk/Stop Game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 in new words “</a:t>
            </a:r>
            <a:r>
              <a:rPr lang="en-US" sz="1200" i="1" kern="1200" dirty="0" err="1" smtClean="0">
                <a:solidFill>
                  <a:schemeClr val="tx1"/>
                </a:solidFill>
                <a:effectLst/>
                <a:latin typeface="+mn-lt"/>
                <a:ea typeface="+mn-ea"/>
                <a:cs typeface="+mn-cs"/>
              </a:rPr>
              <a:t>lirkod</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לרקוד</a:t>
            </a:r>
            <a:r>
              <a:rPr lang="en-US" sz="1200" kern="1200" dirty="0" smtClean="0">
                <a:solidFill>
                  <a:schemeClr val="tx1"/>
                </a:solidFill>
                <a:effectLst/>
                <a:latin typeface="+mn-lt"/>
                <a:ea typeface="+mn-ea"/>
                <a:cs typeface="+mn-cs"/>
              </a:rPr>
              <a:t> (to dance) and “</a:t>
            </a:r>
            <a:r>
              <a:rPr lang="en-US" sz="1200" i="1" kern="1200" dirty="0" err="1" smtClean="0">
                <a:solidFill>
                  <a:schemeClr val="tx1"/>
                </a:solidFill>
                <a:effectLst/>
                <a:latin typeface="+mn-lt"/>
                <a:ea typeface="+mn-ea"/>
                <a:cs typeface="+mn-cs"/>
              </a:rPr>
              <a:t>l’kfotz</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לקפוץ</a:t>
            </a:r>
            <a:r>
              <a:rPr lang="en-US" sz="1200" kern="1200" dirty="0" smtClean="0">
                <a:solidFill>
                  <a:schemeClr val="tx1"/>
                </a:solidFill>
                <a:effectLst/>
                <a:latin typeface="+mn-lt"/>
                <a:ea typeface="+mn-ea"/>
                <a:cs typeface="+mn-cs"/>
              </a:rPr>
              <a:t> (to jump)</a:t>
            </a:r>
          </a:p>
          <a:p>
            <a:r>
              <a:rPr lang="en-US" sz="1200" kern="1200" dirty="0" smtClean="0">
                <a:solidFill>
                  <a:schemeClr val="tx1"/>
                </a:solidFill>
                <a:effectLst/>
                <a:latin typeface="+mn-lt"/>
                <a:ea typeface="+mn-ea"/>
                <a:cs typeface="+mn-cs"/>
              </a:rPr>
              <a:t>Write the new words on the blackboard and explain their meanings. </a:t>
            </a:r>
          </a:p>
          <a:p>
            <a:r>
              <a:rPr lang="en-US" sz="1200" kern="1200" dirty="0" smtClean="0">
                <a:solidFill>
                  <a:schemeClr val="tx1"/>
                </a:solidFill>
                <a:effectLst/>
                <a:latin typeface="+mn-lt"/>
                <a:ea typeface="+mn-ea"/>
                <a:cs typeface="+mn-cs"/>
              </a:rPr>
              <a:t>Then, have students play “walk and stop” using these new words, as well as the previous TPR words.  </a:t>
            </a:r>
          </a:p>
          <a:p>
            <a:r>
              <a:rPr lang="en-US" sz="1200" kern="1200" dirty="0" smtClean="0">
                <a:solidFill>
                  <a:schemeClr val="tx1"/>
                </a:solidFill>
                <a:effectLst/>
                <a:latin typeface="+mn-lt"/>
                <a:ea typeface="+mn-ea"/>
                <a:cs typeface="+mn-cs"/>
              </a:rPr>
              <a:t>First watch this explanatory video here: </a:t>
            </a:r>
            <a:r>
              <a:rPr lang="en-US" sz="1200" u="sng" kern="1200" dirty="0" smtClean="0">
                <a:solidFill>
                  <a:schemeClr val="tx1"/>
                </a:solidFill>
                <a:effectLst/>
                <a:latin typeface="+mn-lt"/>
                <a:ea typeface="+mn-ea"/>
                <a:cs typeface="+mn-cs"/>
                <a:hlinkClick r:id="rId3"/>
              </a:rPr>
              <a:t>https://www.youtube.com/watch?v=a72goyDtjeI&amp;feature=youtu.be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play a modified version of this game, in which Hebrew command words are used instead (remove the name/clap component). The goal of the game is to get students to pay attention, so that even when the words have an opposite meaning, they will still follow the rules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BE73C-77BD-46E5-A94E-C41E0109C2BA}" type="slidenum">
              <a:rPr lang="en-US" smtClean="0"/>
              <a:t>18</a:t>
            </a:fld>
            <a:endParaRPr lang="en-US"/>
          </a:p>
        </p:txBody>
      </p:sp>
    </p:spTree>
    <p:extLst>
      <p:ext uri="{BB962C8B-B14F-4D97-AF65-F5344CB8AC3E}">
        <p14:creationId xmlns:p14="http://schemas.microsoft.com/office/powerpoint/2010/main" val="1399414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Wrap Up and “Shalom”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Review the “L..”, “LOH” and “LAH” sounds. </a:t>
            </a:r>
          </a:p>
          <a:p>
            <a:r>
              <a:rPr lang="en-US" sz="1200" kern="1200" dirty="0" smtClean="0">
                <a:solidFill>
                  <a:schemeClr val="tx1"/>
                </a:solidFill>
                <a:effectLst/>
                <a:latin typeface="+mn-lt"/>
                <a:ea typeface="+mn-ea"/>
                <a:cs typeface="+mn-cs"/>
              </a:rPr>
              <a:t>Send students off saying “Shalom” and sing “Shalom, </a:t>
            </a:r>
            <a:r>
              <a:rPr lang="en-US" sz="1200" kern="1200" dirty="0" err="1" smtClean="0">
                <a:solidFill>
                  <a:schemeClr val="tx1"/>
                </a:solidFill>
                <a:effectLst/>
                <a:latin typeface="+mn-lt"/>
                <a:ea typeface="+mn-ea"/>
                <a:cs typeface="+mn-cs"/>
              </a:rPr>
              <a:t>Cheverim</a:t>
            </a:r>
            <a:r>
              <a:rPr lang="en-US" sz="1200" kern="1200" dirty="0" smtClean="0">
                <a:solidFill>
                  <a:schemeClr val="tx1"/>
                </a:solidFill>
                <a:effectLst/>
                <a:latin typeface="+mn-lt"/>
                <a:ea typeface="+mn-ea"/>
                <a:cs typeface="+mn-cs"/>
              </a:rPr>
              <a:t>”:</a:t>
            </a:r>
          </a:p>
          <a:p>
            <a:r>
              <a:rPr lang="en-US" sz="1200" u="sng" kern="1200" dirty="0" smtClean="0">
                <a:solidFill>
                  <a:schemeClr val="tx1"/>
                </a:solidFill>
                <a:effectLst/>
                <a:latin typeface="+mn-lt"/>
                <a:ea typeface="+mn-ea"/>
                <a:cs typeface="+mn-cs"/>
                <a:hlinkClick r:id="rId3"/>
              </a:rPr>
              <a:t>https://www.youtube.com/watch?v=ImAIzsLUq5g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BE73C-77BD-46E5-A94E-C41E0109C2BA}" type="slidenum">
              <a:rPr lang="en-US" smtClean="0"/>
              <a:t>19</a:t>
            </a:fld>
            <a:endParaRPr lang="en-US"/>
          </a:p>
        </p:txBody>
      </p:sp>
    </p:spTree>
    <p:extLst>
      <p:ext uri="{BB962C8B-B14F-4D97-AF65-F5344CB8AC3E}">
        <p14:creationId xmlns:p14="http://schemas.microsoft.com/office/powerpoint/2010/main" val="192346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 and Review</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letters </a:t>
            </a:r>
            <a:r>
              <a:rPr lang="en-US" sz="1200" i="1" kern="1200" dirty="0" smtClean="0">
                <a:solidFill>
                  <a:schemeClr val="tx1"/>
                </a:solidFill>
                <a:effectLst/>
                <a:latin typeface="+mn-lt"/>
                <a:ea typeface="+mn-ea"/>
                <a:cs typeface="+mn-cs"/>
              </a:rPr>
              <a:t>Shin, Tav </a:t>
            </a:r>
            <a:r>
              <a:rPr lang="en-US" sz="1200" kern="1200" dirty="0" smtClean="0">
                <a:solidFill>
                  <a:schemeClr val="tx1"/>
                </a:solidFill>
                <a:effectLst/>
                <a:latin typeface="+mn-lt"/>
                <a:ea typeface="+mn-ea"/>
                <a:cs typeface="+mn-cs"/>
              </a:rPr>
              <a:t>and</a:t>
            </a:r>
            <a:r>
              <a:rPr lang="en-US" sz="1200" i="1" kern="1200" dirty="0" smtClean="0">
                <a:solidFill>
                  <a:schemeClr val="tx1"/>
                </a:solidFill>
                <a:effectLst/>
                <a:latin typeface="+mn-lt"/>
                <a:ea typeface="+mn-ea"/>
                <a:cs typeface="+mn-cs"/>
              </a:rPr>
              <a:t> Bet </a:t>
            </a:r>
            <a:r>
              <a:rPr lang="en-US" sz="1200" kern="1200" dirty="0" smtClean="0">
                <a:solidFill>
                  <a:schemeClr val="tx1"/>
                </a:solidFill>
                <a:effectLst/>
                <a:latin typeface="+mn-lt"/>
                <a:ea typeface="+mn-ea"/>
                <a:cs typeface="+mn-cs"/>
              </a:rPr>
              <a:t>from the previous lesson.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review Aleph-Bet song. </a:t>
            </a:r>
          </a:p>
          <a:p>
            <a:r>
              <a:rPr lang="en-US" sz="1200" kern="1200" dirty="0" smtClean="0">
                <a:solidFill>
                  <a:schemeClr val="tx1"/>
                </a:solidFill>
                <a:effectLst/>
                <a:latin typeface="+mn-lt"/>
                <a:ea typeface="+mn-ea"/>
                <a:cs typeface="+mn-cs"/>
              </a:rPr>
              <a:t>Play “Aleph-Bet” Song video here: </a:t>
            </a:r>
          </a:p>
          <a:p>
            <a:r>
              <a:rPr lang="en-US" sz="1200" u="sng" kern="1200" dirty="0" smtClean="0">
                <a:solidFill>
                  <a:schemeClr val="tx1"/>
                </a:solidFill>
                <a:effectLst/>
                <a:latin typeface="+mn-lt"/>
                <a:ea typeface="+mn-ea"/>
                <a:cs typeface="+mn-cs"/>
                <a:hlinkClick r:id="rId3"/>
              </a:rPr>
              <a:t>https://www.youtube.com/watch?v=UiCzoTs1AdE&amp;t=1s</a:t>
            </a:r>
            <a:endParaRPr lang="en-US" sz="12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Have students point out each time that the letters </a:t>
            </a:r>
            <a:r>
              <a:rPr lang="en-US" sz="1200" i="1" u="sng" kern="1200" dirty="0" smtClean="0">
                <a:solidFill>
                  <a:schemeClr val="tx1"/>
                </a:solidFill>
                <a:effectLst/>
                <a:latin typeface="+mn-lt"/>
                <a:ea typeface="+mn-ea"/>
                <a:cs typeface="+mn-cs"/>
              </a:rPr>
              <a:t>Bet</a:t>
            </a:r>
            <a:r>
              <a:rPr lang="en-US" sz="1200" u="sng"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rPr>
              <a:t>Shin</a:t>
            </a:r>
            <a:r>
              <a:rPr lang="en-US" sz="1200" u="sng" kern="1200" dirty="0" smtClean="0">
                <a:solidFill>
                  <a:schemeClr val="tx1"/>
                </a:solidFill>
                <a:effectLst/>
                <a:latin typeface="+mn-lt"/>
                <a:ea typeface="+mn-ea"/>
                <a:cs typeface="+mn-cs"/>
              </a:rPr>
              <a:t> and </a:t>
            </a:r>
            <a:r>
              <a:rPr lang="en-US" sz="1200" i="1" u="sng" kern="1200" dirty="0" smtClean="0">
                <a:solidFill>
                  <a:schemeClr val="tx1"/>
                </a:solidFill>
                <a:effectLst/>
                <a:latin typeface="+mn-lt"/>
                <a:ea typeface="+mn-ea"/>
                <a:cs typeface="+mn-cs"/>
              </a:rPr>
              <a:t>Tav</a:t>
            </a:r>
            <a:r>
              <a:rPr lang="en-US" sz="1200" u="sng" kern="1200" dirty="0" smtClean="0">
                <a:solidFill>
                  <a:schemeClr val="tx1"/>
                </a:solidFill>
                <a:effectLst/>
                <a:latin typeface="+mn-lt"/>
                <a:ea typeface="+mn-ea"/>
                <a:cs typeface="+mn-cs"/>
              </a:rPr>
              <a:t> come up.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BE73C-77BD-46E5-A94E-C41E0109C2BA}" type="slidenum">
              <a:rPr lang="en-US" smtClean="0"/>
              <a:t>2</a:t>
            </a:fld>
            <a:endParaRPr lang="en-US"/>
          </a:p>
        </p:txBody>
      </p:sp>
    </p:spTree>
    <p:extLst>
      <p:ext uri="{BB962C8B-B14F-4D97-AF65-F5344CB8AC3E}">
        <p14:creationId xmlns:p14="http://schemas.microsoft.com/office/powerpoint/2010/main" val="1713558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BE73C-77BD-46E5-A94E-C41E0109C2BA}" type="slidenum">
              <a:rPr lang="en-US" smtClean="0"/>
              <a:t>20</a:t>
            </a:fld>
            <a:endParaRPr lang="en-US"/>
          </a:p>
        </p:txBody>
      </p:sp>
    </p:spTree>
    <p:extLst>
      <p:ext uri="{BB962C8B-B14F-4D97-AF65-F5344CB8AC3E}">
        <p14:creationId xmlns:p14="http://schemas.microsoft.com/office/powerpoint/2010/main" val="301812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 and Review</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letters </a:t>
            </a:r>
            <a:r>
              <a:rPr lang="en-US" sz="1200" i="1" kern="1200" dirty="0" smtClean="0">
                <a:solidFill>
                  <a:schemeClr val="tx1"/>
                </a:solidFill>
                <a:effectLst/>
                <a:latin typeface="+mn-lt"/>
                <a:ea typeface="+mn-ea"/>
                <a:cs typeface="+mn-cs"/>
              </a:rPr>
              <a:t>Shin, Tav </a:t>
            </a:r>
            <a:r>
              <a:rPr lang="en-US" sz="1200" kern="1200" dirty="0" smtClean="0">
                <a:solidFill>
                  <a:schemeClr val="tx1"/>
                </a:solidFill>
                <a:effectLst/>
                <a:latin typeface="+mn-lt"/>
                <a:ea typeface="+mn-ea"/>
                <a:cs typeface="+mn-cs"/>
              </a:rPr>
              <a:t>and</a:t>
            </a:r>
            <a:r>
              <a:rPr lang="en-US" sz="1200" i="1" kern="1200" dirty="0" smtClean="0">
                <a:solidFill>
                  <a:schemeClr val="tx1"/>
                </a:solidFill>
                <a:effectLst/>
                <a:latin typeface="+mn-lt"/>
                <a:ea typeface="+mn-ea"/>
                <a:cs typeface="+mn-cs"/>
              </a:rPr>
              <a:t> Bet </a:t>
            </a:r>
            <a:r>
              <a:rPr lang="en-US" sz="1200" kern="1200" dirty="0" smtClean="0">
                <a:solidFill>
                  <a:schemeClr val="tx1"/>
                </a:solidFill>
                <a:effectLst/>
                <a:latin typeface="+mn-lt"/>
                <a:ea typeface="+mn-ea"/>
                <a:cs typeface="+mn-cs"/>
              </a:rPr>
              <a:t>from the previous lesson.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review Aleph-Bet song. </a:t>
            </a:r>
          </a:p>
          <a:p>
            <a:r>
              <a:rPr lang="en-US" sz="1200" kern="1200" dirty="0" smtClean="0">
                <a:solidFill>
                  <a:schemeClr val="tx1"/>
                </a:solidFill>
                <a:effectLst/>
                <a:latin typeface="+mn-lt"/>
                <a:ea typeface="+mn-ea"/>
                <a:cs typeface="+mn-cs"/>
              </a:rPr>
              <a:t>Play “Aleph-Bet” Song video here: </a:t>
            </a:r>
          </a:p>
          <a:p>
            <a:r>
              <a:rPr lang="en-US" sz="1200" u="sng" kern="1200" dirty="0" smtClean="0">
                <a:solidFill>
                  <a:schemeClr val="tx1"/>
                </a:solidFill>
                <a:effectLst/>
                <a:latin typeface="+mn-lt"/>
                <a:ea typeface="+mn-ea"/>
                <a:cs typeface="+mn-cs"/>
                <a:hlinkClick r:id="rId3"/>
              </a:rPr>
              <a:t>https://www.youtube.com/watch?v=UiCzoTs1AdE&amp;t=1s</a:t>
            </a:r>
            <a:endParaRPr lang="en-US" sz="12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Have students point out each time that the letters </a:t>
            </a:r>
            <a:r>
              <a:rPr lang="en-US" sz="1200" i="1" u="sng" kern="1200" dirty="0" smtClean="0">
                <a:solidFill>
                  <a:schemeClr val="tx1"/>
                </a:solidFill>
                <a:effectLst/>
                <a:latin typeface="+mn-lt"/>
                <a:ea typeface="+mn-ea"/>
                <a:cs typeface="+mn-cs"/>
              </a:rPr>
              <a:t>Bet</a:t>
            </a:r>
            <a:r>
              <a:rPr lang="en-US" sz="1200" u="sng"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rPr>
              <a:t>Shin</a:t>
            </a:r>
            <a:r>
              <a:rPr lang="en-US" sz="1200" u="sng" kern="1200" dirty="0" smtClean="0">
                <a:solidFill>
                  <a:schemeClr val="tx1"/>
                </a:solidFill>
                <a:effectLst/>
                <a:latin typeface="+mn-lt"/>
                <a:ea typeface="+mn-ea"/>
                <a:cs typeface="+mn-cs"/>
              </a:rPr>
              <a:t> and </a:t>
            </a:r>
            <a:r>
              <a:rPr lang="en-US" sz="1200" i="1" u="sng" kern="1200" dirty="0" smtClean="0">
                <a:solidFill>
                  <a:schemeClr val="tx1"/>
                </a:solidFill>
                <a:effectLst/>
                <a:latin typeface="+mn-lt"/>
                <a:ea typeface="+mn-ea"/>
                <a:cs typeface="+mn-cs"/>
              </a:rPr>
              <a:t>Tav</a:t>
            </a:r>
            <a:r>
              <a:rPr lang="en-US" sz="1200" u="sng" kern="1200" dirty="0" smtClean="0">
                <a:solidFill>
                  <a:schemeClr val="tx1"/>
                </a:solidFill>
                <a:effectLst/>
                <a:latin typeface="+mn-lt"/>
                <a:ea typeface="+mn-ea"/>
                <a:cs typeface="+mn-cs"/>
              </a:rPr>
              <a:t> come up.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BE73C-77BD-46E5-A94E-C41E0109C2BA}" type="slidenum">
              <a:rPr lang="en-US" smtClean="0"/>
              <a:t>3</a:t>
            </a:fld>
            <a:endParaRPr lang="en-US"/>
          </a:p>
        </p:txBody>
      </p:sp>
    </p:spTree>
    <p:extLst>
      <p:ext uri="{BB962C8B-B14F-4D97-AF65-F5344CB8AC3E}">
        <p14:creationId xmlns:p14="http://schemas.microsoft.com/office/powerpoint/2010/main" val="301812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Letter </a:t>
            </a:r>
            <a:r>
              <a:rPr lang="en-US" sz="1200" b="1" i="1" kern="1200" dirty="0" smtClean="0">
                <a:solidFill>
                  <a:schemeClr val="tx1"/>
                </a:solidFill>
                <a:effectLst/>
                <a:latin typeface="+mn-lt"/>
                <a:ea typeface="+mn-ea"/>
                <a:cs typeface="+mn-cs"/>
              </a:rPr>
              <a:t>Lamed</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Holom</a:t>
            </a:r>
            <a:r>
              <a:rPr lang="en-US" sz="1200" b="1" i="1"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Reading Practice</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Show the letter </a:t>
            </a:r>
            <a:r>
              <a:rPr lang="en-US" sz="1200" i="1" kern="1200" dirty="0" smtClean="0">
                <a:solidFill>
                  <a:schemeClr val="tx1"/>
                </a:solidFill>
                <a:effectLst/>
                <a:latin typeface="+mn-lt"/>
                <a:ea typeface="+mn-ea"/>
                <a:cs typeface="+mn-cs"/>
              </a:rPr>
              <a:t>Lamed</a:t>
            </a:r>
            <a:r>
              <a:rPr lang="en-US" sz="1200" kern="1200" dirty="0" smtClean="0">
                <a:solidFill>
                  <a:schemeClr val="tx1"/>
                </a:solidFill>
                <a:effectLst/>
                <a:latin typeface="+mn-lt"/>
                <a:ea typeface="+mn-ea"/>
                <a:cs typeface="+mn-cs"/>
              </a:rPr>
              <a:t> slide and have everyone practice saying “l….”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BE73C-77BD-46E5-A94E-C41E0109C2BA}" type="slidenum">
              <a:rPr lang="en-US" smtClean="0"/>
              <a:t>4</a:t>
            </a:fld>
            <a:endParaRPr lang="en-US"/>
          </a:p>
        </p:txBody>
      </p:sp>
    </p:spTree>
    <p:extLst>
      <p:ext uri="{BB962C8B-B14F-4D97-AF65-F5344CB8AC3E}">
        <p14:creationId xmlns:p14="http://schemas.microsoft.com/office/powerpoint/2010/main" val="4229513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Letter </a:t>
            </a:r>
            <a:r>
              <a:rPr lang="en-US" sz="1200" b="1" i="1" kern="1200" dirty="0" smtClean="0">
                <a:solidFill>
                  <a:schemeClr val="tx1"/>
                </a:solidFill>
                <a:effectLst/>
                <a:latin typeface="+mn-lt"/>
                <a:ea typeface="+mn-ea"/>
                <a:cs typeface="+mn-cs"/>
              </a:rPr>
              <a:t>Lamed</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Holom</a:t>
            </a:r>
            <a:r>
              <a:rPr lang="en-US" sz="1200" b="1" i="1"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Reading Practice</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strike="sngStrike" kern="1200" dirty="0" smtClean="0">
                <a:solidFill>
                  <a:schemeClr val="tx1"/>
                </a:solidFill>
                <a:effectLst/>
                <a:latin typeface="+mn-lt"/>
                <a:ea typeface="+mn-ea"/>
                <a:cs typeface="+mn-cs"/>
              </a:rPr>
              <a:t>Show the letter </a:t>
            </a:r>
            <a:r>
              <a:rPr lang="en-US" sz="1200" i="1" strike="sngStrike" kern="1200" dirty="0" smtClean="0">
                <a:solidFill>
                  <a:schemeClr val="tx1"/>
                </a:solidFill>
                <a:effectLst/>
                <a:latin typeface="+mn-lt"/>
                <a:ea typeface="+mn-ea"/>
                <a:cs typeface="+mn-cs"/>
              </a:rPr>
              <a:t>Lamed</a:t>
            </a:r>
            <a:r>
              <a:rPr lang="en-US" sz="1200" strike="sngStrike" kern="1200" dirty="0" smtClean="0">
                <a:solidFill>
                  <a:schemeClr val="tx1"/>
                </a:solidFill>
                <a:effectLst/>
                <a:latin typeface="+mn-lt"/>
                <a:ea typeface="+mn-ea"/>
                <a:cs typeface="+mn-cs"/>
              </a:rPr>
              <a:t> slide and have everyone practice saying “l….”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practice adding in the </a:t>
            </a:r>
            <a:r>
              <a:rPr lang="en-US" sz="1200" i="1" kern="1200" dirty="0" smtClean="0">
                <a:solidFill>
                  <a:schemeClr val="tx1"/>
                </a:solidFill>
                <a:effectLst/>
                <a:latin typeface="+mn-lt"/>
                <a:ea typeface="+mn-ea"/>
                <a:cs typeface="+mn-cs"/>
              </a:rPr>
              <a:t>Kamatz</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Patach</a:t>
            </a:r>
            <a:r>
              <a:rPr lang="en-US" sz="1200" kern="1200" dirty="0" smtClean="0">
                <a:solidFill>
                  <a:schemeClr val="tx1"/>
                </a:solidFill>
                <a:effectLst/>
                <a:latin typeface="+mn-lt"/>
                <a:ea typeface="+mn-ea"/>
                <a:cs typeface="+mn-cs"/>
              </a:rPr>
              <a:t> sounds, to make a “LAH” sound.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BE73C-77BD-46E5-A94E-C41E0109C2BA}" type="slidenum">
              <a:rPr lang="en-US" smtClean="0"/>
              <a:t>5</a:t>
            </a:fld>
            <a:endParaRPr lang="en-US"/>
          </a:p>
        </p:txBody>
      </p:sp>
    </p:spTree>
    <p:extLst>
      <p:ext uri="{BB962C8B-B14F-4D97-AF65-F5344CB8AC3E}">
        <p14:creationId xmlns:p14="http://schemas.microsoft.com/office/powerpoint/2010/main" val="422951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Letter </a:t>
            </a:r>
            <a:r>
              <a:rPr lang="en-US" sz="1200" b="1" i="1" kern="1200" dirty="0" smtClean="0">
                <a:solidFill>
                  <a:schemeClr val="tx1"/>
                </a:solidFill>
                <a:effectLst/>
                <a:latin typeface="+mn-lt"/>
                <a:ea typeface="+mn-ea"/>
                <a:cs typeface="+mn-cs"/>
              </a:rPr>
              <a:t>Lamed</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Holom</a:t>
            </a:r>
            <a:r>
              <a:rPr lang="en-US" sz="1200" b="1" i="1"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Reading Practice</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strike="sngStrike" kern="1200" dirty="0" smtClean="0">
                <a:solidFill>
                  <a:schemeClr val="tx1"/>
                </a:solidFill>
                <a:effectLst/>
                <a:latin typeface="+mn-lt"/>
                <a:ea typeface="+mn-ea"/>
                <a:cs typeface="+mn-cs"/>
              </a:rPr>
              <a:t>Show the letter </a:t>
            </a:r>
            <a:r>
              <a:rPr lang="en-US" sz="1200" i="1" strike="sngStrike" kern="1200" dirty="0" smtClean="0">
                <a:solidFill>
                  <a:schemeClr val="tx1"/>
                </a:solidFill>
                <a:effectLst/>
                <a:latin typeface="+mn-lt"/>
                <a:ea typeface="+mn-ea"/>
                <a:cs typeface="+mn-cs"/>
              </a:rPr>
              <a:t>Lamed</a:t>
            </a:r>
            <a:r>
              <a:rPr lang="en-US" sz="1200" strike="sngStrike" kern="1200" dirty="0" smtClean="0">
                <a:solidFill>
                  <a:schemeClr val="tx1"/>
                </a:solidFill>
                <a:effectLst/>
                <a:latin typeface="+mn-lt"/>
                <a:ea typeface="+mn-ea"/>
                <a:cs typeface="+mn-cs"/>
              </a:rPr>
              <a:t> slide and have everyone practice saying “l….”</a:t>
            </a:r>
          </a:p>
          <a:p>
            <a:r>
              <a:rPr lang="en-US" sz="1200" strike="sngStrike" kern="1200" dirty="0" smtClean="0">
                <a:solidFill>
                  <a:schemeClr val="tx1"/>
                </a:solidFill>
                <a:effectLst/>
                <a:latin typeface="+mn-lt"/>
                <a:ea typeface="+mn-ea"/>
                <a:cs typeface="+mn-cs"/>
              </a:rPr>
              <a:t> </a:t>
            </a:r>
          </a:p>
          <a:p>
            <a:r>
              <a:rPr lang="en-US" sz="1200" strike="sngStrike" kern="1200" dirty="0" smtClean="0">
                <a:solidFill>
                  <a:schemeClr val="tx1"/>
                </a:solidFill>
                <a:effectLst/>
                <a:latin typeface="+mn-lt"/>
                <a:ea typeface="+mn-ea"/>
                <a:cs typeface="+mn-cs"/>
              </a:rPr>
              <a:t>Then, practice adding in the </a:t>
            </a:r>
            <a:r>
              <a:rPr lang="en-US" sz="1200" i="1" strike="sngStrike" kern="1200" dirty="0" smtClean="0">
                <a:solidFill>
                  <a:schemeClr val="tx1"/>
                </a:solidFill>
                <a:effectLst/>
                <a:latin typeface="+mn-lt"/>
                <a:ea typeface="+mn-ea"/>
                <a:cs typeface="+mn-cs"/>
              </a:rPr>
              <a:t>Kamatz</a:t>
            </a:r>
            <a:r>
              <a:rPr lang="en-US" sz="1200" strike="sngStrike" kern="1200" dirty="0" smtClean="0">
                <a:solidFill>
                  <a:schemeClr val="tx1"/>
                </a:solidFill>
                <a:effectLst/>
                <a:latin typeface="+mn-lt"/>
                <a:ea typeface="+mn-ea"/>
                <a:cs typeface="+mn-cs"/>
              </a:rPr>
              <a:t> and </a:t>
            </a:r>
            <a:r>
              <a:rPr lang="en-US" sz="1200" i="1" strike="sngStrike" kern="1200" dirty="0" err="1" smtClean="0">
                <a:solidFill>
                  <a:schemeClr val="tx1"/>
                </a:solidFill>
                <a:effectLst/>
                <a:latin typeface="+mn-lt"/>
                <a:ea typeface="+mn-ea"/>
                <a:cs typeface="+mn-cs"/>
              </a:rPr>
              <a:t>Patach</a:t>
            </a:r>
            <a:r>
              <a:rPr lang="en-US" sz="1200" strike="sngStrike" kern="1200" dirty="0" smtClean="0">
                <a:solidFill>
                  <a:schemeClr val="tx1"/>
                </a:solidFill>
                <a:effectLst/>
                <a:latin typeface="+mn-lt"/>
                <a:ea typeface="+mn-ea"/>
                <a:cs typeface="+mn-cs"/>
              </a:rPr>
              <a:t> sounds, to make a “LAH” sound.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the vowel sound </a:t>
            </a:r>
            <a:r>
              <a:rPr lang="en-US" sz="1200" i="1" kern="1200" dirty="0" err="1" smtClean="0">
                <a:solidFill>
                  <a:schemeClr val="tx1"/>
                </a:solidFill>
                <a:effectLst/>
                <a:latin typeface="+mn-lt"/>
                <a:ea typeface="+mn-ea"/>
                <a:cs typeface="+mn-cs"/>
              </a:rPr>
              <a:t>holom</a:t>
            </a:r>
            <a:r>
              <a:rPr lang="en-US" sz="1200" kern="1200" dirty="0" smtClean="0">
                <a:solidFill>
                  <a:schemeClr val="tx1"/>
                </a:solidFill>
                <a:effectLst/>
                <a:latin typeface="+mn-lt"/>
                <a:ea typeface="+mn-ea"/>
                <a:cs typeface="+mn-cs"/>
              </a:rPr>
              <a:t>, which makes an “oh” sound.  Make sure students understand how to recognize the different forms of the </a:t>
            </a:r>
            <a:r>
              <a:rPr lang="en-US" sz="1200" i="1" kern="1200" dirty="0" err="1" smtClean="0">
                <a:solidFill>
                  <a:schemeClr val="tx1"/>
                </a:solidFill>
                <a:effectLst/>
                <a:latin typeface="+mn-lt"/>
                <a:ea typeface="+mn-ea"/>
                <a:cs typeface="+mn-cs"/>
              </a:rPr>
              <a:t>holom</a:t>
            </a:r>
            <a:r>
              <a:rPr lang="en-US" sz="1200" kern="1200" dirty="0" smtClean="0">
                <a:solidFill>
                  <a:schemeClr val="tx1"/>
                </a:solidFill>
                <a:effectLst/>
                <a:latin typeface="+mn-lt"/>
                <a:ea typeface="+mn-ea"/>
                <a:cs typeface="+mn-cs"/>
              </a:rPr>
              <a:t>: above a </a:t>
            </a:r>
            <a:r>
              <a:rPr lang="en-US" sz="1200" i="1" kern="1200" dirty="0" err="1" smtClean="0">
                <a:solidFill>
                  <a:schemeClr val="tx1"/>
                </a:solidFill>
                <a:effectLst/>
                <a:latin typeface="+mn-lt"/>
                <a:ea typeface="+mn-ea"/>
                <a:cs typeface="+mn-cs"/>
              </a:rPr>
              <a:t>vav</a:t>
            </a:r>
            <a:r>
              <a:rPr lang="en-US" sz="1200" kern="1200" dirty="0" smtClean="0">
                <a:solidFill>
                  <a:schemeClr val="tx1"/>
                </a:solidFill>
                <a:effectLst/>
                <a:latin typeface="+mn-lt"/>
                <a:ea typeface="+mn-ea"/>
                <a:cs typeface="+mn-cs"/>
              </a:rPr>
              <a:t> and as a high dot above a letter. Have students practice it with the </a:t>
            </a:r>
            <a:r>
              <a:rPr lang="en-US" sz="1200" i="1" kern="1200" dirty="0" smtClean="0">
                <a:solidFill>
                  <a:schemeClr val="tx1"/>
                </a:solidFill>
                <a:effectLst/>
                <a:latin typeface="+mn-lt"/>
                <a:ea typeface="+mn-ea"/>
                <a:cs typeface="+mn-cs"/>
              </a:rPr>
              <a:t>Lamed</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Shin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Bet</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Tav</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lo</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sho</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bo</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BE73C-77BD-46E5-A94E-C41E0109C2BA}" type="slidenum">
              <a:rPr lang="en-US" smtClean="0"/>
              <a:t>6</a:t>
            </a:fld>
            <a:endParaRPr lang="en-US"/>
          </a:p>
        </p:txBody>
      </p:sp>
    </p:spTree>
    <p:extLst>
      <p:ext uri="{BB962C8B-B14F-4D97-AF65-F5344CB8AC3E}">
        <p14:creationId xmlns:p14="http://schemas.microsoft.com/office/powerpoint/2010/main" val="422951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Letter </a:t>
            </a:r>
            <a:r>
              <a:rPr lang="en-US" sz="1200" b="1" i="1" kern="1200" dirty="0" smtClean="0">
                <a:solidFill>
                  <a:schemeClr val="tx1"/>
                </a:solidFill>
                <a:effectLst/>
                <a:latin typeface="+mn-lt"/>
                <a:ea typeface="+mn-ea"/>
                <a:cs typeface="+mn-cs"/>
              </a:rPr>
              <a:t>Lamed</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Holom</a:t>
            </a:r>
            <a:r>
              <a:rPr lang="en-US" sz="1200" b="1" i="1"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Reading Practice</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strike="sngStrike" kern="1200" dirty="0" smtClean="0">
                <a:solidFill>
                  <a:schemeClr val="tx1"/>
                </a:solidFill>
                <a:effectLst/>
                <a:latin typeface="+mn-lt"/>
                <a:ea typeface="+mn-ea"/>
                <a:cs typeface="+mn-cs"/>
              </a:rPr>
              <a:t>Show the letter </a:t>
            </a:r>
            <a:r>
              <a:rPr lang="en-US" sz="1200" i="1" strike="sngStrike" kern="1200" dirty="0" smtClean="0">
                <a:solidFill>
                  <a:schemeClr val="tx1"/>
                </a:solidFill>
                <a:effectLst/>
                <a:latin typeface="+mn-lt"/>
                <a:ea typeface="+mn-ea"/>
                <a:cs typeface="+mn-cs"/>
              </a:rPr>
              <a:t>Lamed</a:t>
            </a:r>
            <a:r>
              <a:rPr lang="en-US" sz="1200" strike="sngStrike" kern="1200" dirty="0" smtClean="0">
                <a:solidFill>
                  <a:schemeClr val="tx1"/>
                </a:solidFill>
                <a:effectLst/>
                <a:latin typeface="+mn-lt"/>
                <a:ea typeface="+mn-ea"/>
                <a:cs typeface="+mn-cs"/>
              </a:rPr>
              <a:t> slide and have everyone practice saying “l….”</a:t>
            </a:r>
          </a:p>
          <a:p>
            <a:r>
              <a:rPr lang="en-US" sz="1200" strike="sngStrike" kern="1200" dirty="0" smtClean="0">
                <a:solidFill>
                  <a:schemeClr val="tx1"/>
                </a:solidFill>
                <a:effectLst/>
                <a:latin typeface="+mn-lt"/>
                <a:ea typeface="+mn-ea"/>
                <a:cs typeface="+mn-cs"/>
              </a:rPr>
              <a:t> </a:t>
            </a:r>
          </a:p>
          <a:p>
            <a:r>
              <a:rPr lang="en-US" sz="1200" strike="sngStrike" kern="1200" dirty="0" smtClean="0">
                <a:solidFill>
                  <a:schemeClr val="tx1"/>
                </a:solidFill>
                <a:effectLst/>
                <a:latin typeface="+mn-lt"/>
                <a:ea typeface="+mn-ea"/>
                <a:cs typeface="+mn-cs"/>
              </a:rPr>
              <a:t>Then, practice adding in the </a:t>
            </a:r>
            <a:r>
              <a:rPr lang="en-US" sz="1200" i="1" strike="sngStrike" kern="1200" dirty="0" smtClean="0">
                <a:solidFill>
                  <a:schemeClr val="tx1"/>
                </a:solidFill>
                <a:effectLst/>
                <a:latin typeface="+mn-lt"/>
                <a:ea typeface="+mn-ea"/>
                <a:cs typeface="+mn-cs"/>
              </a:rPr>
              <a:t>Kamatz</a:t>
            </a:r>
            <a:r>
              <a:rPr lang="en-US" sz="1200" strike="sngStrike" kern="1200" dirty="0" smtClean="0">
                <a:solidFill>
                  <a:schemeClr val="tx1"/>
                </a:solidFill>
                <a:effectLst/>
                <a:latin typeface="+mn-lt"/>
                <a:ea typeface="+mn-ea"/>
                <a:cs typeface="+mn-cs"/>
              </a:rPr>
              <a:t> and </a:t>
            </a:r>
            <a:r>
              <a:rPr lang="en-US" sz="1200" i="1" strike="sngStrike" kern="1200" dirty="0" err="1" smtClean="0">
                <a:solidFill>
                  <a:schemeClr val="tx1"/>
                </a:solidFill>
                <a:effectLst/>
                <a:latin typeface="+mn-lt"/>
                <a:ea typeface="+mn-ea"/>
                <a:cs typeface="+mn-cs"/>
              </a:rPr>
              <a:t>Patach</a:t>
            </a:r>
            <a:r>
              <a:rPr lang="en-US" sz="1200" strike="sngStrike" kern="1200" dirty="0" smtClean="0">
                <a:solidFill>
                  <a:schemeClr val="tx1"/>
                </a:solidFill>
                <a:effectLst/>
                <a:latin typeface="+mn-lt"/>
                <a:ea typeface="+mn-ea"/>
                <a:cs typeface="+mn-cs"/>
              </a:rPr>
              <a:t> sounds, to make a “LAH” sound. </a:t>
            </a:r>
          </a:p>
          <a:p>
            <a:r>
              <a:rPr lang="en-US" sz="1200" strike="sngStrike" kern="1200" dirty="0" smtClean="0">
                <a:solidFill>
                  <a:schemeClr val="tx1"/>
                </a:solidFill>
                <a:effectLst/>
                <a:latin typeface="+mn-lt"/>
                <a:ea typeface="+mn-ea"/>
                <a:cs typeface="+mn-cs"/>
              </a:rPr>
              <a:t> </a:t>
            </a:r>
          </a:p>
          <a:p>
            <a:r>
              <a:rPr lang="en-US" sz="1200" strike="sngStrike" kern="1200" dirty="0" smtClean="0">
                <a:solidFill>
                  <a:schemeClr val="tx1"/>
                </a:solidFill>
                <a:effectLst/>
                <a:latin typeface="+mn-lt"/>
                <a:ea typeface="+mn-ea"/>
                <a:cs typeface="+mn-cs"/>
              </a:rPr>
              <a:t>Introduce the vowel sound </a:t>
            </a:r>
            <a:r>
              <a:rPr lang="en-US" sz="1200" i="1" strike="sngStrike" kern="1200" dirty="0" err="1" smtClean="0">
                <a:solidFill>
                  <a:schemeClr val="tx1"/>
                </a:solidFill>
                <a:effectLst/>
                <a:latin typeface="+mn-lt"/>
                <a:ea typeface="+mn-ea"/>
                <a:cs typeface="+mn-cs"/>
              </a:rPr>
              <a:t>holom</a:t>
            </a:r>
            <a:r>
              <a:rPr lang="en-US" sz="1200" strike="sngStrike" kern="1200" dirty="0" smtClean="0">
                <a:solidFill>
                  <a:schemeClr val="tx1"/>
                </a:solidFill>
                <a:effectLst/>
                <a:latin typeface="+mn-lt"/>
                <a:ea typeface="+mn-ea"/>
                <a:cs typeface="+mn-cs"/>
              </a:rPr>
              <a:t>, which makes an “oh” sound.  Make sure students understand how to recognize the different forms of the </a:t>
            </a:r>
            <a:r>
              <a:rPr lang="en-US" sz="1200" i="1" strike="sngStrike" kern="1200" dirty="0" err="1" smtClean="0">
                <a:solidFill>
                  <a:schemeClr val="tx1"/>
                </a:solidFill>
                <a:effectLst/>
                <a:latin typeface="+mn-lt"/>
                <a:ea typeface="+mn-ea"/>
                <a:cs typeface="+mn-cs"/>
              </a:rPr>
              <a:t>holom</a:t>
            </a:r>
            <a:r>
              <a:rPr lang="en-US" sz="1200" strike="sngStrike" kern="1200" dirty="0" smtClean="0">
                <a:solidFill>
                  <a:schemeClr val="tx1"/>
                </a:solidFill>
                <a:effectLst/>
                <a:latin typeface="+mn-lt"/>
                <a:ea typeface="+mn-ea"/>
                <a:cs typeface="+mn-cs"/>
              </a:rPr>
              <a:t>: above a </a:t>
            </a:r>
            <a:r>
              <a:rPr lang="en-US" sz="1200" i="1" strike="sngStrike" kern="1200" dirty="0" err="1" smtClean="0">
                <a:solidFill>
                  <a:schemeClr val="tx1"/>
                </a:solidFill>
                <a:effectLst/>
                <a:latin typeface="+mn-lt"/>
                <a:ea typeface="+mn-ea"/>
                <a:cs typeface="+mn-cs"/>
              </a:rPr>
              <a:t>vav</a:t>
            </a:r>
            <a:r>
              <a:rPr lang="en-US" sz="1200" strike="sngStrike" kern="1200" dirty="0" smtClean="0">
                <a:solidFill>
                  <a:schemeClr val="tx1"/>
                </a:solidFill>
                <a:effectLst/>
                <a:latin typeface="+mn-lt"/>
                <a:ea typeface="+mn-ea"/>
                <a:cs typeface="+mn-cs"/>
              </a:rPr>
              <a:t> and as a high dot above a letter. Have students practice it with the </a:t>
            </a:r>
            <a:r>
              <a:rPr lang="en-US" sz="1200" i="1" strike="sngStrike" kern="1200" dirty="0" smtClean="0">
                <a:solidFill>
                  <a:schemeClr val="tx1"/>
                </a:solidFill>
                <a:effectLst/>
                <a:latin typeface="+mn-lt"/>
                <a:ea typeface="+mn-ea"/>
                <a:cs typeface="+mn-cs"/>
              </a:rPr>
              <a:t>Lamed</a:t>
            </a:r>
            <a:r>
              <a:rPr lang="en-US" sz="1200" strike="sngStrike" kern="1200" dirty="0" smtClean="0">
                <a:solidFill>
                  <a:schemeClr val="tx1"/>
                </a:solidFill>
                <a:effectLst/>
                <a:latin typeface="+mn-lt"/>
                <a:ea typeface="+mn-ea"/>
                <a:cs typeface="+mn-cs"/>
              </a:rPr>
              <a:t>, </a:t>
            </a:r>
            <a:r>
              <a:rPr lang="en-US" sz="1200" i="1" strike="sngStrike" kern="1200" dirty="0" smtClean="0">
                <a:solidFill>
                  <a:schemeClr val="tx1"/>
                </a:solidFill>
                <a:effectLst/>
                <a:latin typeface="+mn-lt"/>
                <a:ea typeface="+mn-ea"/>
                <a:cs typeface="+mn-cs"/>
              </a:rPr>
              <a:t>Shin</a:t>
            </a:r>
            <a:r>
              <a:rPr lang="en-US" sz="1200" strike="sngStrike" kern="1200" dirty="0" smtClean="0">
                <a:solidFill>
                  <a:schemeClr val="tx1"/>
                </a:solidFill>
                <a:effectLst/>
                <a:latin typeface="+mn-lt"/>
                <a:ea typeface="+mn-ea"/>
                <a:cs typeface="+mn-cs"/>
              </a:rPr>
              <a:t>, </a:t>
            </a:r>
            <a:r>
              <a:rPr lang="en-US" sz="1200" i="1" strike="sngStrike" kern="1200" dirty="0" smtClean="0">
                <a:solidFill>
                  <a:schemeClr val="tx1"/>
                </a:solidFill>
                <a:effectLst/>
                <a:latin typeface="+mn-lt"/>
                <a:ea typeface="+mn-ea"/>
                <a:cs typeface="+mn-cs"/>
              </a:rPr>
              <a:t>Bet</a:t>
            </a:r>
            <a:r>
              <a:rPr lang="en-US" sz="1200" strike="sngStrike" kern="1200" dirty="0" smtClean="0">
                <a:solidFill>
                  <a:schemeClr val="tx1"/>
                </a:solidFill>
                <a:effectLst/>
                <a:latin typeface="+mn-lt"/>
                <a:ea typeface="+mn-ea"/>
                <a:cs typeface="+mn-cs"/>
              </a:rPr>
              <a:t> and </a:t>
            </a:r>
            <a:r>
              <a:rPr lang="en-US" sz="1200" i="1" strike="sngStrike" kern="1200" dirty="0" smtClean="0">
                <a:solidFill>
                  <a:schemeClr val="tx1"/>
                </a:solidFill>
                <a:effectLst/>
                <a:latin typeface="+mn-lt"/>
                <a:ea typeface="+mn-ea"/>
                <a:cs typeface="+mn-cs"/>
              </a:rPr>
              <a:t>Tav</a:t>
            </a:r>
            <a:r>
              <a:rPr lang="en-US" sz="1200" strike="sngStrike" kern="1200" dirty="0" smtClean="0">
                <a:solidFill>
                  <a:schemeClr val="tx1"/>
                </a:solidFill>
                <a:effectLst/>
                <a:latin typeface="+mn-lt"/>
                <a:ea typeface="+mn-ea"/>
                <a:cs typeface="+mn-cs"/>
              </a:rPr>
              <a:t>: </a:t>
            </a:r>
            <a:r>
              <a:rPr lang="en-US" sz="1200" i="1" strike="sngStrike" kern="1200" dirty="0" smtClean="0">
                <a:solidFill>
                  <a:schemeClr val="tx1"/>
                </a:solidFill>
                <a:effectLst/>
                <a:latin typeface="+mn-lt"/>
                <a:ea typeface="+mn-ea"/>
                <a:cs typeface="+mn-cs"/>
              </a:rPr>
              <a:t>lo</a:t>
            </a:r>
            <a:r>
              <a:rPr lang="en-US" sz="1200" strike="sngStrike" kern="1200" dirty="0" smtClean="0">
                <a:solidFill>
                  <a:schemeClr val="tx1"/>
                </a:solidFill>
                <a:effectLst/>
                <a:latin typeface="+mn-lt"/>
                <a:ea typeface="+mn-ea"/>
                <a:cs typeface="+mn-cs"/>
              </a:rPr>
              <a:t>, </a:t>
            </a:r>
            <a:r>
              <a:rPr lang="en-US" sz="1200" i="1" strike="sngStrike" kern="1200" dirty="0" err="1" smtClean="0">
                <a:solidFill>
                  <a:schemeClr val="tx1"/>
                </a:solidFill>
                <a:effectLst/>
                <a:latin typeface="+mn-lt"/>
                <a:ea typeface="+mn-ea"/>
                <a:cs typeface="+mn-cs"/>
              </a:rPr>
              <a:t>sho</a:t>
            </a:r>
            <a:r>
              <a:rPr lang="en-US" sz="1200" strike="sngStrike" kern="1200" dirty="0" smtClean="0">
                <a:solidFill>
                  <a:schemeClr val="tx1"/>
                </a:solidFill>
                <a:effectLst/>
                <a:latin typeface="+mn-lt"/>
                <a:ea typeface="+mn-ea"/>
                <a:cs typeface="+mn-cs"/>
              </a:rPr>
              <a:t>, </a:t>
            </a:r>
            <a:r>
              <a:rPr lang="en-US" sz="1200" i="1" strike="sngStrike" kern="1200" dirty="0" err="1" smtClean="0">
                <a:solidFill>
                  <a:schemeClr val="tx1"/>
                </a:solidFill>
                <a:effectLst/>
                <a:latin typeface="+mn-lt"/>
                <a:ea typeface="+mn-ea"/>
                <a:cs typeface="+mn-cs"/>
              </a:rPr>
              <a:t>bo</a:t>
            </a:r>
            <a:r>
              <a:rPr lang="en-US" sz="1200" strike="sngStrike" kern="1200" dirty="0" smtClean="0">
                <a:solidFill>
                  <a:schemeClr val="tx1"/>
                </a:solidFill>
                <a:effectLst/>
                <a:latin typeface="+mn-lt"/>
                <a:ea typeface="+mn-ea"/>
                <a:cs typeface="+mn-cs"/>
              </a:rPr>
              <a:t>, </a:t>
            </a:r>
            <a:r>
              <a:rPr lang="en-US" sz="1200" i="1" strike="sngStrike" kern="1200" dirty="0" smtClean="0">
                <a:solidFill>
                  <a:schemeClr val="tx1"/>
                </a:solidFill>
                <a:effectLst/>
                <a:latin typeface="+mn-lt"/>
                <a:ea typeface="+mn-ea"/>
                <a:cs typeface="+mn-cs"/>
              </a:rPr>
              <a:t>to</a:t>
            </a:r>
            <a:r>
              <a:rPr lang="en-US" sz="1200" strike="sngStrike"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Review </a:t>
            </a:r>
            <a:r>
              <a:rPr lang="en-US" sz="1200" kern="1200" dirty="0" err="1" smtClean="0">
                <a:solidFill>
                  <a:schemeClr val="tx1"/>
                </a:solidFill>
                <a:effectLst/>
                <a:latin typeface="+mn-lt"/>
                <a:ea typeface="+mn-ea"/>
                <a:cs typeface="+mn-cs"/>
              </a:rPr>
              <a:t>Ulpan</a:t>
            </a:r>
            <a:r>
              <a:rPr lang="en-US" sz="1200" kern="1200" dirty="0" smtClean="0">
                <a:solidFill>
                  <a:schemeClr val="tx1"/>
                </a:solidFill>
                <a:effectLst/>
                <a:latin typeface="+mn-lt"/>
                <a:ea typeface="+mn-ea"/>
                <a:cs typeface="+mn-cs"/>
              </a:rPr>
              <a:t> Words on the blackboard and have students repeat the words. </a:t>
            </a:r>
          </a:p>
          <a:p>
            <a:r>
              <a:rPr lang="en-US" sz="1200" kern="1200" dirty="0" smtClean="0">
                <a:solidFill>
                  <a:schemeClr val="tx1"/>
                </a:solidFill>
                <a:effectLst/>
                <a:latin typeface="+mn-lt"/>
                <a:ea typeface="+mn-ea"/>
                <a:cs typeface="+mn-cs"/>
              </a:rPr>
              <a:t>Add the </a:t>
            </a:r>
            <a:r>
              <a:rPr lang="en-US" sz="1200" i="1" kern="1200" dirty="0" smtClean="0">
                <a:solidFill>
                  <a:schemeClr val="tx1"/>
                </a:solidFill>
                <a:effectLst/>
                <a:latin typeface="+mn-lt"/>
                <a:ea typeface="+mn-ea"/>
                <a:cs typeface="+mn-cs"/>
              </a:rPr>
              <a:t>Lamed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Ulpan</a:t>
            </a:r>
            <a:r>
              <a:rPr lang="en-US" sz="1200" kern="1200" dirty="0" smtClean="0">
                <a:solidFill>
                  <a:schemeClr val="tx1"/>
                </a:solidFill>
                <a:effectLst/>
                <a:latin typeface="+mn-lt"/>
                <a:ea typeface="+mn-ea"/>
                <a:cs typeface="+mn-cs"/>
              </a:rPr>
              <a:t> words to the word wall.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2BE73C-77BD-46E5-A94E-C41E0109C2BA}" type="slidenum">
              <a:rPr lang="en-US" smtClean="0"/>
              <a:t>7</a:t>
            </a:fld>
            <a:endParaRPr lang="en-US"/>
          </a:p>
        </p:txBody>
      </p:sp>
    </p:spTree>
    <p:extLst>
      <p:ext uri="{BB962C8B-B14F-4D97-AF65-F5344CB8AC3E}">
        <p14:creationId xmlns:p14="http://schemas.microsoft.com/office/powerpoint/2010/main" val="379347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Letter </a:t>
            </a:r>
            <a:r>
              <a:rPr lang="en-US" sz="1200" b="1" i="1" kern="1200" dirty="0" smtClean="0">
                <a:solidFill>
                  <a:schemeClr val="tx1"/>
                </a:solidFill>
                <a:effectLst/>
                <a:latin typeface="+mn-lt"/>
                <a:ea typeface="+mn-ea"/>
                <a:cs typeface="+mn-cs"/>
              </a:rPr>
              <a:t>Lamed</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Holom</a:t>
            </a:r>
            <a:r>
              <a:rPr lang="en-US" sz="1200" b="1" i="1"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Reading Practice</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students practice some reading of Hebrew words, using the slideshow. Suggested reading strategy: </a:t>
            </a:r>
            <a:r>
              <a:rPr lang="en-US" sz="1200" u="sng" kern="1200" dirty="0" smtClean="0">
                <a:solidFill>
                  <a:schemeClr val="tx1"/>
                </a:solidFill>
                <a:effectLst/>
                <a:latin typeface="+mn-lt"/>
                <a:ea typeface="+mn-ea"/>
                <a:cs typeface="+mn-cs"/>
              </a:rPr>
              <a:t>Teacher Cloze Reading</a:t>
            </a:r>
            <a:r>
              <a:rPr lang="en-US" sz="1200" kern="1200" dirty="0" smtClean="0">
                <a:solidFill>
                  <a:schemeClr val="tx1"/>
                </a:solidFill>
                <a:effectLst/>
                <a:latin typeface="+mn-lt"/>
                <a:ea typeface="+mn-ea"/>
                <a:cs typeface="+mn-cs"/>
              </a:rPr>
              <a:t>. The teacher begins reading aloud while the students follow along closely. They are prepared to read when the teacher drops out of the reading on one or two words per line of reading.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using the slideshow projected on the whiteboard, have students come up one at a time and circle, using board markers:</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Shin</a:t>
            </a:r>
            <a:r>
              <a:rPr lang="en-US" sz="1200" kern="1200" dirty="0" smtClean="0">
                <a:solidFill>
                  <a:schemeClr val="tx1"/>
                </a:solidFill>
                <a:effectLst/>
                <a:latin typeface="+mn-lt"/>
                <a:ea typeface="+mn-ea"/>
                <a:cs typeface="+mn-cs"/>
              </a:rPr>
              <a:t> in blue</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Bet</a:t>
            </a:r>
            <a:r>
              <a:rPr lang="en-US" sz="1200" kern="1200" dirty="0" smtClean="0">
                <a:solidFill>
                  <a:schemeClr val="tx1"/>
                </a:solidFill>
                <a:effectLst/>
                <a:latin typeface="+mn-lt"/>
                <a:ea typeface="+mn-ea"/>
                <a:cs typeface="+mn-cs"/>
              </a:rPr>
              <a:t> in yellow</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Tav</a:t>
            </a:r>
            <a:r>
              <a:rPr lang="en-US" sz="1200" kern="1200" dirty="0" smtClean="0">
                <a:solidFill>
                  <a:schemeClr val="tx1"/>
                </a:solidFill>
                <a:effectLst/>
                <a:latin typeface="+mn-lt"/>
                <a:ea typeface="+mn-ea"/>
                <a:cs typeface="+mn-cs"/>
              </a:rPr>
              <a:t> in green</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Lamed</a:t>
            </a:r>
            <a:r>
              <a:rPr lang="en-US" sz="1200" kern="1200" dirty="0" smtClean="0">
                <a:solidFill>
                  <a:schemeClr val="tx1"/>
                </a:solidFill>
                <a:effectLst/>
                <a:latin typeface="+mn-lt"/>
                <a:ea typeface="+mn-ea"/>
                <a:cs typeface="+mn-cs"/>
              </a:rPr>
              <a:t> in 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Alternatively, an action can be added for each letter instead of circling the letters. For example, as each </a:t>
            </a:r>
            <a:r>
              <a:rPr lang="en-US" sz="1200" i="1" kern="1200" dirty="0" smtClean="0">
                <a:solidFill>
                  <a:schemeClr val="tx1"/>
                </a:solidFill>
                <a:effectLst/>
                <a:latin typeface="+mn-lt"/>
                <a:ea typeface="+mn-ea"/>
                <a:cs typeface="+mn-cs"/>
              </a:rPr>
              <a:t>Shin</a:t>
            </a:r>
            <a:r>
              <a:rPr lang="en-US" sz="1200" kern="1200" dirty="0" smtClean="0">
                <a:solidFill>
                  <a:schemeClr val="tx1"/>
                </a:solidFill>
                <a:effectLst/>
                <a:latin typeface="+mn-lt"/>
                <a:ea typeface="+mn-ea"/>
                <a:cs typeface="+mn-cs"/>
              </a:rPr>
              <a:t> is read, clap your hands. As each </a:t>
            </a:r>
            <a:r>
              <a:rPr lang="en-US" sz="1200" i="1" kern="1200" dirty="0" smtClean="0">
                <a:solidFill>
                  <a:schemeClr val="tx1"/>
                </a:solidFill>
                <a:effectLst/>
                <a:latin typeface="+mn-lt"/>
                <a:ea typeface="+mn-ea"/>
                <a:cs typeface="+mn-cs"/>
              </a:rPr>
              <a:t>Bet</a:t>
            </a:r>
            <a:r>
              <a:rPr lang="en-US" sz="1200" kern="1200" dirty="0" smtClean="0">
                <a:solidFill>
                  <a:schemeClr val="tx1"/>
                </a:solidFill>
                <a:effectLst/>
                <a:latin typeface="+mn-lt"/>
                <a:ea typeface="+mn-ea"/>
                <a:cs typeface="+mn-cs"/>
              </a:rPr>
              <a:t> is read, stamp your feet and so on. </a:t>
            </a:r>
          </a:p>
          <a:p>
            <a:endParaRPr lang="en-US" dirty="0"/>
          </a:p>
        </p:txBody>
      </p:sp>
      <p:sp>
        <p:nvSpPr>
          <p:cNvPr id="4" name="Slide Number Placeholder 3"/>
          <p:cNvSpPr>
            <a:spLocks noGrp="1"/>
          </p:cNvSpPr>
          <p:nvPr>
            <p:ph type="sldNum" sz="quarter" idx="5"/>
          </p:nvPr>
        </p:nvSpPr>
        <p:spPr/>
        <p:txBody>
          <a:bodyPr/>
          <a:lstStyle/>
          <a:p>
            <a:fld id="{672BE73C-77BD-46E5-A94E-C41E0109C2BA}" type="slidenum">
              <a:rPr lang="en-US" smtClean="0"/>
              <a:t>8</a:t>
            </a:fld>
            <a:endParaRPr lang="en-US"/>
          </a:p>
        </p:txBody>
      </p:sp>
    </p:spTree>
    <p:extLst>
      <p:ext uri="{BB962C8B-B14F-4D97-AF65-F5344CB8AC3E}">
        <p14:creationId xmlns:p14="http://schemas.microsoft.com/office/powerpoint/2010/main" val="67485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Letter </a:t>
            </a:r>
            <a:r>
              <a:rPr lang="en-US" sz="1200" b="1" i="1" kern="1200" dirty="0" smtClean="0">
                <a:solidFill>
                  <a:schemeClr val="tx1"/>
                </a:solidFill>
                <a:effectLst/>
                <a:latin typeface="+mn-lt"/>
                <a:ea typeface="+mn-ea"/>
                <a:cs typeface="+mn-cs"/>
              </a:rPr>
              <a:t>Lamed</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Holom</a:t>
            </a:r>
            <a:r>
              <a:rPr lang="en-US" sz="1200" b="1" i="1"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Reading Practice</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students practice some reading of Hebrew words, using the slideshow. Suggested reading strategy: </a:t>
            </a:r>
            <a:r>
              <a:rPr lang="en-US" sz="1200" u="sng" kern="1200" dirty="0" smtClean="0">
                <a:solidFill>
                  <a:schemeClr val="tx1"/>
                </a:solidFill>
                <a:effectLst/>
                <a:latin typeface="+mn-lt"/>
                <a:ea typeface="+mn-ea"/>
                <a:cs typeface="+mn-cs"/>
              </a:rPr>
              <a:t>Teacher Cloze Reading</a:t>
            </a:r>
            <a:r>
              <a:rPr lang="en-US" sz="1200" kern="1200" dirty="0" smtClean="0">
                <a:solidFill>
                  <a:schemeClr val="tx1"/>
                </a:solidFill>
                <a:effectLst/>
                <a:latin typeface="+mn-lt"/>
                <a:ea typeface="+mn-ea"/>
                <a:cs typeface="+mn-cs"/>
              </a:rPr>
              <a:t>. The teacher begins reading aloud while the students follow along closely. They are prepared to read when the teacher drops out of the reading on one or two words per line of reading.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using the slideshow projected on the whiteboard, have students come up one at a time and circle, using board markers:</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Shin</a:t>
            </a:r>
            <a:r>
              <a:rPr lang="en-US" sz="1200" kern="1200" dirty="0" smtClean="0">
                <a:solidFill>
                  <a:schemeClr val="tx1"/>
                </a:solidFill>
                <a:effectLst/>
                <a:latin typeface="+mn-lt"/>
                <a:ea typeface="+mn-ea"/>
                <a:cs typeface="+mn-cs"/>
              </a:rPr>
              <a:t> in blue</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Bet</a:t>
            </a:r>
            <a:r>
              <a:rPr lang="en-US" sz="1200" kern="1200" dirty="0" smtClean="0">
                <a:solidFill>
                  <a:schemeClr val="tx1"/>
                </a:solidFill>
                <a:effectLst/>
                <a:latin typeface="+mn-lt"/>
                <a:ea typeface="+mn-ea"/>
                <a:cs typeface="+mn-cs"/>
              </a:rPr>
              <a:t> in yellow</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Tav</a:t>
            </a:r>
            <a:r>
              <a:rPr lang="en-US" sz="1200" kern="1200" dirty="0" smtClean="0">
                <a:solidFill>
                  <a:schemeClr val="tx1"/>
                </a:solidFill>
                <a:effectLst/>
                <a:latin typeface="+mn-lt"/>
                <a:ea typeface="+mn-ea"/>
                <a:cs typeface="+mn-cs"/>
              </a:rPr>
              <a:t> in green</a:t>
            </a:r>
          </a:p>
          <a:p>
            <a:r>
              <a:rPr lang="en-US" sz="1200" kern="1200" dirty="0" smtClean="0">
                <a:solidFill>
                  <a:schemeClr val="tx1"/>
                </a:solidFill>
                <a:effectLst/>
                <a:latin typeface="+mn-lt"/>
                <a:ea typeface="+mn-ea"/>
                <a:cs typeface="+mn-cs"/>
              </a:rPr>
              <a:t>Every </a:t>
            </a:r>
            <a:r>
              <a:rPr lang="en-US" sz="1200" i="1" kern="1200" dirty="0" smtClean="0">
                <a:solidFill>
                  <a:schemeClr val="tx1"/>
                </a:solidFill>
                <a:effectLst/>
                <a:latin typeface="+mn-lt"/>
                <a:ea typeface="+mn-ea"/>
                <a:cs typeface="+mn-cs"/>
              </a:rPr>
              <a:t>Lamed</a:t>
            </a:r>
            <a:r>
              <a:rPr lang="en-US" sz="1200" kern="1200" dirty="0" smtClean="0">
                <a:solidFill>
                  <a:schemeClr val="tx1"/>
                </a:solidFill>
                <a:effectLst/>
                <a:latin typeface="+mn-lt"/>
                <a:ea typeface="+mn-ea"/>
                <a:cs typeface="+mn-cs"/>
              </a:rPr>
              <a:t> in 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Alternatively, an action can be added for each letter instead of circling the letters. For example, as each </a:t>
            </a:r>
            <a:r>
              <a:rPr lang="en-US" sz="1200" i="1" kern="1200" dirty="0" smtClean="0">
                <a:solidFill>
                  <a:schemeClr val="tx1"/>
                </a:solidFill>
                <a:effectLst/>
                <a:latin typeface="+mn-lt"/>
                <a:ea typeface="+mn-ea"/>
                <a:cs typeface="+mn-cs"/>
              </a:rPr>
              <a:t>Shin</a:t>
            </a:r>
            <a:r>
              <a:rPr lang="en-US" sz="1200" kern="1200" dirty="0" smtClean="0">
                <a:solidFill>
                  <a:schemeClr val="tx1"/>
                </a:solidFill>
                <a:effectLst/>
                <a:latin typeface="+mn-lt"/>
                <a:ea typeface="+mn-ea"/>
                <a:cs typeface="+mn-cs"/>
              </a:rPr>
              <a:t> is read, clap your hands. As each </a:t>
            </a:r>
            <a:r>
              <a:rPr lang="en-US" sz="1200" i="1" kern="1200" dirty="0" smtClean="0">
                <a:solidFill>
                  <a:schemeClr val="tx1"/>
                </a:solidFill>
                <a:effectLst/>
                <a:latin typeface="+mn-lt"/>
                <a:ea typeface="+mn-ea"/>
                <a:cs typeface="+mn-cs"/>
              </a:rPr>
              <a:t>Bet</a:t>
            </a:r>
            <a:r>
              <a:rPr lang="en-US" sz="1200" kern="1200" dirty="0" smtClean="0">
                <a:solidFill>
                  <a:schemeClr val="tx1"/>
                </a:solidFill>
                <a:effectLst/>
                <a:latin typeface="+mn-lt"/>
                <a:ea typeface="+mn-ea"/>
                <a:cs typeface="+mn-cs"/>
              </a:rPr>
              <a:t> is read, stamp your feet and so on. </a:t>
            </a:r>
          </a:p>
          <a:p>
            <a:endParaRPr lang="en-US" dirty="0"/>
          </a:p>
        </p:txBody>
      </p:sp>
      <p:sp>
        <p:nvSpPr>
          <p:cNvPr id="4" name="Slide Number Placeholder 3"/>
          <p:cNvSpPr>
            <a:spLocks noGrp="1"/>
          </p:cNvSpPr>
          <p:nvPr>
            <p:ph type="sldNum" sz="quarter" idx="5"/>
          </p:nvPr>
        </p:nvSpPr>
        <p:spPr/>
        <p:txBody>
          <a:bodyPr/>
          <a:lstStyle/>
          <a:p>
            <a:fld id="{672BE73C-77BD-46E5-A94E-C41E0109C2BA}" type="slidenum">
              <a:rPr lang="en-US" smtClean="0"/>
              <a:t>9</a:t>
            </a:fld>
            <a:endParaRPr lang="en-US"/>
          </a:p>
        </p:txBody>
      </p:sp>
    </p:spTree>
    <p:extLst>
      <p:ext uri="{BB962C8B-B14F-4D97-AF65-F5344CB8AC3E}">
        <p14:creationId xmlns:p14="http://schemas.microsoft.com/office/powerpoint/2010/main" val="67485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EEEB4C-8441-6847-9977-2212E702B57C}" type="datetimeFigureOut">
              <a:rPr lang="en-US" smtClean="0"/>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6C85C-981F-F145-8643-25D6782ACFD5}" type="slidenum">
              <a:rPr lang="en-US" smtClean="0"/>
              <a:t>‹#›</a:t>
            </a:fld>
            <a:endParaRPr lang="en-US"/>
          </a:p>
        </p:txBody>
      </p:sp>
    </p:spTree>
    <p:extLst>
      <p:ext uri="{BB962C8B-B14F-4D97-AF65-F5344CB8AC3E}">
        <p14:creationId xmlns:p14="http://schemas.microsoft.com/office/powerpoint/2010/main" val="140223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EEEB4C-8441-6847-9977-2212E702B57C}" type="datetimeFigureOut">
              <a:rPr lang="en-US" smtClean="0"/>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6C85C-981F-F145-8643-25D6782ACFD5}" type="slidenum">
              <a:rPr lang="en-US" smtClean="0"/>
              <a:t>‹#›</a:t>
            </a:fld>
            <a:endParaRPr lang="en-US"/>
          </a:p>
        </p:txBody>
      </p:sp>
    </p:spTree>
    <p:extLst>
      <p:ext uri="{BB962C8B-B14F-4D97-AF65-F5344CB8AC3E}">
        <p14:creationId xmlns:p14="http://schemas.microsoft.com/office/powerpoint/2010/main" val="385520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EEEB4C-8441-6847-9977-2212E702B57C}" type="datetimeFigureOut">
              <a:rPr lang="en-US" smtClean="0"/>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6C85C-981F-F145-8643-25D6782ACFD5}" type="slidenum">
              <a:rPr lang="en-US" smtClean="0"/>
              <a:t>‹#›</a:t>
            </a:fld>
            <a:endParaRPr lang="en-US"/>
          </a:p>
        </p:txBody>
      </p:sp>
    </p:spTree>
    <p:extLst>
      <p:ext uri="{BB962C8B-B14F-4D97-AF65-F5344CB8AC3E}">
        <p14:creationId xmlns:p14="http://schemas.microsoft.com/office/powerpoint/2010/main" val="164218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EEEB4C-8441-6847-9977-2212E702B57C}" type="datetimeFigureOut">
              <a:rPr lang="en-US" smtClean="0"/>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6C85C-981F-F145-8643-25D6782ACFD5}" type="slidenum">
              <a:rPr lang="en-US" smtClean="0"/>
              <a:t>‹#›</a:t>
            </a:fld>
            <a:endParaRPr lang="en-US"/>
          </a:p>
        </p:txBody>
      </p:sp>
    </p:spTree>
    <p:extLst>
      <p:ext uri="{BB962C8B-B14F-4D97-AF65-F5344CB8AC3E}">
        <p14:creationId xmlns:p14="http://schemas.microsoft.com/office/powerpoint/2010/main" val="4680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EEB4C-8441-6847-9977-2212E702B57C}" type="datetimeFigureOut">
              <a:rPr lang="en-US" smtClean="0"/>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6C85C-981F-F145-8643-25D6782ACFD5}" type="slidenum">
              <a:rPr lang="en-US" smtClean="0"/>
              <a:t>‹#›</a:t>
            </a:fld>
            <a:endParaRPr lang="en-US"/>
          </a:p>
        </p:txBody>
      </p:sp>
    </p:spTree>
    <p:extLst>
      <p:ext uri="{BB962C8B-B14F-4D97-AF65-F5344CB8AC3E}">
        <p14:creationId xmlns:p14="http://schemas.microsoft.com/office/powerpoint/2010/main" val="265399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EEEB4C-8441-6847-9977-2212E702B57C}" type="datetimeFigureOut">
              <a:rPr lang="en-US" smtClean="0"/>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6C85C-981F-F145-8643-25D6782ACFD5}" type="slidenum">
              <a:rPr lang="en-US" smtClean="0"/>
              <a:t>‹#›</a:t>
            </a:fld>
            <a:endParaRPr lang="en-US"/>
          </a:p>
        </p:txBody>
      </p:sp>
    </p:spTree>
    <p:extLst>
      <p:ext uri="{BB962C8B-B14F-4D97-AF65-F5344CB8AC3E}">
        <p14:creationId xmlns:p14="http://schemas.microsoft.com/office/powerpoint/2010/main" val="156422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EEEB4C-8441-6847-9977-2212E702B57C}" type="datetimeFigureOut">
              <a:rPr lang="en-US" smtClean="0"/>
              <a:t>4/13/2019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6C85C-981F-F145-8643-25D6782ACFD5}" type="slidenum">
              <a:rPr lang="en-US" smtClean="0"/>
              <a:t>‹#›</a:t>
            </a:fld>
            <a:endParaRPr lang="en-US"/>
          </a:p>
        </p:txBody>
      </p:sp>
    </p:spTree>
    <p:extLst>
      <p:ext uri="{BB962C8B-B14F-4D97-AF65-F5344CB8AC3E}">
        <p14:creationId xmlns:p14="http://schemas.microsoft.com/office/powerpoint/2010/main" val="403508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EEEB4C-8441-6847-9977-2212E702B57C}" type="datetimeFigureOut">
              <a:rPr lang="en-US" smtClean="0"/>
              <a:t>4/13/2019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6C85C-981F-F145-8643-25D6782ACFD5}" type="slidenum">
              <a:rPr lang="en-US" smtClean="0"/>
              <a:t>‹#›</a:t>
            </a:fld>
            <a:endParaRPr lang="en-US"/>
          </a:p>
        </p:txBody>
      </p:sp>
    </p:spTree>
    <p:extLst>
      <p:ext uri="{BB962C8B-B14F-4D97-AF65-F5344CB8AC3E}">
        <p14:creationId xmlns:p14="http://schemas.microsoft.com/office/powerpoint/2010/main" val="394074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EEB4C-8441-6847-9977-2212E702B57C}" type="datetimeFigureOut">
              <a:rPr lang="en-US" smtClean="0"/>
              <a:t>4/13/2019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6C85C-981F-F145-8643-25D6782ACFD5}" type="slidenum">
              <a:rPr lang="en-US" smtClean="0"/>
              <a:t>‹#›</a:t>
            </a:fld>
            <a:endParaRPr lang="en-US"/>
          </a:p>
        </p:txBody>
      </p:sp>
    </p:spTree>
    <p:extLst>
      <p:ext uri="{BB962C8B-B14F-4D97-AF65-F5344CB8AC3E}">
        <p14:creationId xmlns:p14="http://schemas.microsoft.com/office/powerpoint/2010/main" val="330560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EEEB4C-8441-6847-9977-2212E702B57C}" type="datetimeFigureOut">
              <a:rPr lang="en-US" smtClean="0"/>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6C85C-981F-F145-8643-25D6782ACFD5}" type="slidenum">
              <a:rPr lang="en-US" smtClean="0"/>
              <a:t>‹#›</a:t>
            </a:fld>
            <a:endParaRPr lang="en-US"/>
          </a:p>
        </p:txBody>
      </p:sp>
    </p:spTree>
    <p:extLst>
      <p:ext uri="{BB962C8B-B14F-4D97-AF65-F5344CB8AC3E}">
        <p14:creationId xmlns:p14="http://schemas.microsoft.com/office/powerpoint/2010/main" val="396065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EEEB4C-8441-6847-9977-2212E702B57C}" type="datetimeFigureOut">
              <a:rPr lang="en-US" smtClean="0"/>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6C85C-981F-F145-8643-25D6782ACFD5}" type="slidenum">
              <a:rPr lang="en-US" smtClean="0"/>
              <a:t>‹#›</a:t>
            </a:fld>
            <a:endParaRPr lang="en-US"/>
          </a:p>
        </p:txBody>
      </p:sp>
    </p:spTree>
    <p:extLst>
      <p:ext uri="{BB962C8B-B14F-4D97-AF65-F5344CB8AC3E}">
        <p14:creationId xmlns:p14="http://schemas.microsoft.com/office/powerpoint/2010/main" val="190759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EEB4C-8441-6847-9977-2212E702B57C}" type="datetimeFigureOut">
              <a:rPr lang="en-US" smtClean="0"/>
              <a:t>4/13/2019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6C85C-981F-F145-8643-25D6782ACFD5}" type="slidenum">
              <a:rPr lang="en-US" smtClean="0"/>
              <a:t>‹#›</a:t>
            </a:fld>
            <a:endParaRPr lang="en-US"/>
          </a:p>
        </p:txBody>
      </p:sp>
    </p:spTree>
    <p:extLst>
      <p:ext uri="{BB962C8B-B14F-4D97-AF65-F5344CB8AC3E}">
        <p14:creationId xmlns:p14="http://schemas.microsoft.com/office/powerpoint/2010/main" val="3419466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emf"/><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E0B8685D-BBEC-4171-9EEA-08B8F10A2888}"/>
              </a:ext>
            </a:extLst>
          </p:cNvPr>
          <p:cNvSpPr/>
          <p:nvPr/>
        </p:nvSpPr>
        <p:spPr>
          <a:xfrm>
            <a:off x="0" y="1851378"/>
            <a:ext cx="9144000" cy="5006622"/>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 picture containing object&#10;&#10;Description generated with high confidence">
            <a:extLst>
              <a:ext uri="{FF2B5EF4-FFF2-40B4-BE49-F238E27FC236}">
                <a16:creationId xmlns="" xmlns:a16="http://schemas.microsoft.com/office/drawing/2014/main" id="{71288E2C-CAA1-4C6D-9253-09C4E13B3B8D}"/>
              </a:ext>
            </a:extLst>
          </p:cNvPr>
          <p:cNvPicPr>
            <a:picLocks noChangeAspect="1"/>
          </p:cNvPicPr>
          <p:nvPr/>
        </p:nvPicPr>
        <p:blipFill>
          <a:blip r:embed="rId3"/>
          <a:stretch>
            <a:fillRect/>
          </a:stretch>
        </p:blipFill>
        <p:spPr>
          <a:xfrm>
            <a:off x="662709" y="276436"/>
            <a:ext cx="4978295" cy="1084017"/>
          </a:xfrm>
          <a:prstGeom prst="rect">
            <a:avLst/>
          </a:prstGeom>
        </p:spPr>
      </p:pic>
      <p:sp>
        <p:nvSpPr>
          <p:cNvPr id="9" name="Rectangle 8">
            <a:extLst>
              <a:ext uri="{FF2B5EF4-FFF2-40B4-BE49-F238E27FC236}">
                <a16:creationId xmlns="" xmlns:a16="http://schemas.microsoft.com/office/drawing/2014/main" id="{1462596B-36BA-4831-8B2B-530E3595782E}"/>
              </a:ext>
            </a:extLst>
          </p:cNvPr>
          <p:cNvSpPr/>
          <p:nvPr/>
        </p:nvSpPr>
        <p:spPr>
          <a:xfrm>
            <a:off x="6254045" y="-1"/>
            <a:ext cx="2889956" cy="2777068"/>
          </a:xfrm>
          <a:custGeom>
            <a:avLst/>
            <a:gdLst>
              <a:gd name="connsiteX0" fmla="*/ 0 w 2201333"/>
              <a:gd name="connsiteY0" fmla="*/ 0 h 2257778"/>
              <a:gd name="connsiteX1" fmla="*/ 2201333 w 2201333"/>
              <a:gd name="connsiteY1" fmla="*/ 0 h 2257778"/>
              <a:gd name="connsiteX2" fmla="*/ 2201333 w 2201333"/>
              <a:gd name="connsiteY2" fmla="*/ 2257778 h 2257778"/>
              <a:gd name="connsiteX3" fmla="*/ 0 w 2201333"/>
              <a:gd name="connsiteY3" fmla="*/ 2257778 h 2257778"/>
              <a:gd name="connsiteX4" fmla="*/ 0 w 2201333"/>
              <a:gd name="connsiteY4" fmla="*/ 0 h 2257778"/>
              <a:gd name="connsiteX0" fmla="*/ 0 w 2201333"/>
              <a:gd name="connsiteY0" fmla="*/ 0 h 2257778"/>
              <a:gd name="connsiteX1" fmla="*/ 2201333 w 2201333"/>
              <a:gd name="connsiteY1" fmla="*/ 0 h 2257778"/>
              <a:gd name="connsiteX2" fmla="*/ 2201333 w 2201333"/>
              <a:gd name="connsiteY2" fmla="*/ 2257778 h 2257778"/>
              <a:gd name="connsiteX3" fmla="*/ 1072444 w 2201333"/>
              <a:gd name="connsiteY3" fmla="*/ 1117600 h 2257778"/>
              <a:gd name="connsiteX4" fmla="*/ 0 w 2201333"/>
              <a:gd name="connsiteY4" fmla="*/ 0 h 2257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333" h="2257778">
                <a:moveTo>
                  <a:pt x="0" y="0"/>
                </a:moveTo>
                <a:lnTo>
                  <a:pt x="2201333" y="0"/>
                </a:lnTo>
                <a:lnTo>
                  <a:pt x="2201333" y="2257778"/>
                </a:lnTo>
                <a:lnTo>
                  <a:pt x="1072444" y="1117600"/>
                </a:lnTo>
                <a:lnTo>
                  <a:pt x="0" y="0"/>
                </a:lnTo>
                <a:close/>
              </a:path>
            </a:pathLst>
          </a:custGeom>
          <a:solidFill>
            <a:srgbClr val="0072C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84391B2D-CE67-4945-9BBD-CD9082184472}"/>
              </a:ext>
            </a:extLst>
          </p:cNvPr>
          <p:cNvSpPr/>
          <p:nvPr/>
        </p:nvSpPr>
        <p:spPr>
          <a:xfrm>
            <a:off x="6728178" y="71103"/>
            <a:ext cx="2562577" cy="646331"/>
          </a:xfrm>
          <a:prstGeom prst="rect">
            <a:avLst/>
          </a:prstGeom>
          <a:noFill/>
        </p:spPr>
        <p:txBody>
          <a:bodyPr wrap="square" lIns="91440" tIns="45720" rIns="91440" bIns="45720">
            <a:spAutoFit/>
          </a:bodyPr>
          <a:lstStyle/>
          <a:p>
            <a:pPr algn="ctr"/>
            <a:r>
              <a:rPr lang="en-US" sz="3600" b="1" dirty="0">
                <a:ln w="10160">
                  <a:solidFill>
                    <a:srgbClr val="002060"/>
                  </a:solidFill>
                  <a:prstDash val="solid"/>
                </a:ln>
                <a:solidFill>
                  <a:srgbClr val="FFFFFF"/>
                </a:solidFill>
                <a:effectLst>
                  <a:outerShdw blurRad="38100" dist="22860" dir="5400000" algn="tl" rotWithShape="0">
                    <a:srgbClr val="000000">
                      <a:alpha val="30000"/>
                    </a:srgbClr>
                  </a:outerShdw>
                </a:effectLst>
                <a:cs typeface="Times New Roman" panose="02020603050405020304" pitchFamily="18" charset="0"/>
              </a:rPr>
              <a:t>WEEK </a:t>
            </a:r>
            <a:r>
              <a:rPr lang="en-US" sz="3600" b="1" dirty="0" smtClean="0">
                <a:ln w="10160">
                  <a:solidFill>
                    <a:srgbClr val="002060"/>
                  </a:solidFill>
                  <a:prstDash val="solid"/>
                </a:ln>
                <a:solidFill>
                  <a:srgbClr val="FFFFFF"/>
                </a:solidFill>
                <a:effectLst>
                  <a:outerShdw blurRad="38100" dist="22860" dir="5400000" algn="tl" rotWithShape="0">
                    <a:srgbClr val="000000">
                      <a:alpha val="30000"/>
                    </a:srgbClr>
                  </a:outerShdw>
                </a:effectLst>
                <a:cs typeface="Times New Roman" panose="02020603050405020304" pitchFamily="18" charset="0"/>
              </a:rPr>
              <a:t>3</a:t>
            </a:r>
            <a:endParaRPr lang="en-US" sz="3600" b="1" cap="none" spc="0" dirty="0">
              <a:ln w="10160">
                <a:solidFill>
                  <a:srgbClr val="002060"/>
                </a:solidFill>
                <a:prstDash val="solid"/>
              </a:ln>
              <a:solidFill>
                <a:srgbClr val="FFFFFF"/>
              </a:solidFill>
              <a:effectLst>
                <a:outerShdw blurRad="38100" dist="22860" dir="5400000" algn="tl" rotWithShape="0">
                  <a:srgbClr val="000000">
                    <a:alpha val="30000"/>
                  </a:srgbClr>
                </a:outerShdw>
              </a:effectLst>
              <a:cs typeface="Times New Roman" panose="02020603050405020304" pitchFamily="18" charset="0"/>
            </a:endParaRPr>
          </a:p>
        </p:txBody>
      </p:sp>
      <p:sp>
        <p:nvSpPr>
          <p:cNvPr id="8" name="TextBox 7"/>
          <p:cNvSpPr txBox="1"/>
          <p:nvPr/>
        </p:nvSpPr>
        <p:spPr>
          <a:xfrm>
            <a:off x="662709" y="2632617"/>
            <a:ext cx="7606647" cy="2800767"/>
          </a:xfrm>
          <a:prstGeom prst="rect">
            <a:avLst/>
          </a:prstGeom>
          <a:noFill/>
        </p:spPr>
        <p:txBody>
          <a:bodyPr wrap="square" rtlCol="0">
            <a:spAutoFit/>
          </a:bodyPr>
          <a:lstStyle/>
          <a:p>
            <a:pPr algn="ctr" rtl="1"/>
            <a:r>
              <a:rPr lang="en-US" sz="4800" b="1" dirty="0">
                <a:cs typeface="Helvetica" panose="020B0604020202020204" pitchFamily="34" charset="0"/>
              </a:rPr>
              <a:t>Torah Aura Decoding: </a:t>
            </a:r>
            <a:endParaRPr lang="en-US" sz="2400" i="1" dirty="0">
              <a:cs typeface="Helvetica" panose="020B0604020202020204" pitchFamily="34" charset="0"/>
            </a:endParaRPr>
          </a:p>
          <a:p>
            <a:pPr algn="ctr" rtl="1"/>
            <a:r>
              <a:rPr lang="he-IL" sz="8000" dirty="0" smtClean="0">
                <a:solidFill>
                  <a:srgbClr val="FF0000"/>
                </a:solidFill>
                <a:latin typeface="Times New Roman" panose="02020603050405020304" pitchFamily="18" charset="0"/>
                <a:cs typeface="Times New Roman" panose="02020603050405020304" pitchFamily="18" charset="0"/>
              </a:rPr>
              <a:t>ל</a:t>
            </a:r>
            <a:endParaRPr lang="en-US" sz="8000" dirty="0">
              <a:solidFill>
                <a:srgbClr val="FF0000"/>
              </a:solidFill>
              <a:latin typeface="Times New Roman" panose="02020603050405020304" pitchFamily="18" charset="0"/>
              <a:cs typeface="Times New Roman" panose="02020603050405020304" pitchFamily="18" charset="0"/>
            </a:endParaRPr>
          </a:p>
          <a:p>
            <a:pPr algn="ctr" rtl="1"/>
            <a:r>
              <a:rPr lang="en-US" sz="4800" dirty="0" smtClean="0">
                <a:cs typeface="Helvetica" panose="020B0604020202020204" pitchFamily="34" charset="0"/>
              </a:rPr>
              <a:t>Meet </a:t>
            </a:r>
            <a:r>
              <a:rPr lang="en-US" sz="4800" dirty="0">
                <a:cs typeface="Helvetica" panose="020B0604020202020204" pitchFamily="34" charset="0"/>
              </a:rPr>
              <a:t>the</a:t>
            </a:r>
            <a:r>
              <a:rPr lang="en-US" sz="4800" i="1" dirty="0">
                <a:cs typeface="Times New Roman" panose="02020603050405020304" pitchFamily="18" charset="0"/>
              </a:rPr>
              <a:t>        </a:t>
            </a:r>
            <a:r>
              <a:rPr lang="en-US" sz="4800" dirty="0">
                <a:cs typeface="Times New Roman" panose="02020603050405020304" pitchFamily="18" charset="0"/>
              </a:rPr>
              <a:t> </a:t>
            </a:r>
            <a:r>
              <a:rPr lang="en-US" sz="4800" dirty="0" smtClean="0">
                <a:cs typeface="Times New Roman" panose="02020603050405020304" pitchFamily="18" charset="0"/>
              </a:rPr>
              <a:t>  </a:t>
            </a:r>
            <a:r>
              <a:rPr lang="en-US" sz="4800" i="1" dirty="0" smtClean="0">
                <a:cs typeface="Times New Roman" panose="02020603050405020304" pitchFamily="18" charset="0"/>
              </a:rPr>
              <a:t>(Lamed)</a:t>
            </a:r>
            <a:endParaRPr lang="en-US" sz="4400" i="1" dirty="0">
              <a:cs typeface="Times New Roman" panose="02020603050405020304" pitchFamily="18" charset="0"/>
            </a:endParaRPr>
          </a:p>
        </p:txBody>
      </p:sp>
      <p:sp>
        <p:nvSpPr>
          <p:cNvPr id="2" name="Rectangle 1"/>
          <p:cNvSpPr/>
          <p:nvPr/>
        </p:nvSpPr>
        <p:spPr>
          <a:xfrm>
            <a:off x="4056956" y="4529932"/>
            <a:ext cx="1109599" cy="923330"/>
          </a:xfrm>
          <a:prstGeom prst="rect">
            <a:avLst/>
          </a:prstGeom>
        </p:spPr>
        <p:txBody>
          <a:bodyPr wrap="none">
            <a:spAutoFit/>
          </a:bodyPr>
          <a:lstStyle/>
          <a:p>
            <a:pPr algn="ctr" rtl="1"/>
            <a:r>
              <a:rPr lang="he-IL" sz="5400" dirty="0">
                <a:solidFill>
                  <a:srgbClr val="FF0000"/>
                </a:solidFill>
                <a:latin typeface="Times New Roman" panose="02020603050405020304" pitchFamily="18" charset="0"/>
                <a:cs typeface="Times New Roman" panose="02020603050405020304" pitchFamily="18" charset="0"/>
              </a:rPr>
              <a:t>לָ</a:t>
            </a:r>
            <a:r>
              <a:rPr lang="he-IL" sz="5400" dirty="0">
                <a:latin typeface="Times New Roman" panose="02020603050405020304" pitchFamily="18" charset="0"/>
                <a:cs typeface="Times New Roman" panose="02020603050405020304" pitchFamily="18" charset="0"/>
              </a:rPr>
              <a:t>מֶד</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349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64" y="307728"/>
            <a:ext cx="9144000" cy="595383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e-IL" smtClean="0"/>
              <a:t>לוֹ = לוֹא   </a:t>
            </a:r>
          </a:p>
          <a:p>
            <a:pPr algn="ctr"/>
            <a:r>
              <a:rPr lang="he-IL" smtClean="0"/>
              <a:t>לוֹ    לוֹא   בּוֹ   בּוֹא    שׁוֹ    תּוֹא   לוֹ    </a:t>
            </a:r>
          </a:p>
          <a:p>
            <a:pPr algn="ctr"/>
            <a:r>
              <a:rPr lang="he-IL" smtClean="0"/>
              <a:t>בּוֹ    לוֹא    שׁוֹ   לוֹ    תּוֹא    בּוֹא    תּוֹ    </a:t>
            </a:r>
          </a:p>
          <a:p>
            <a:pPr algn="ctr"/>
            <a:r>
              <a:rPr lang="he-IL" smtClean="0"/>
              <a:t>תּוֹ    שׁוֹא    בּוֹ    לוֹ    בּוֹא     לוֹא     לוֹ    </a:t>
            </a:r>
          </a:p>
          <a:p>
            <a:pPr algn="ctr"/>
            <a:r>
              <a:rPr lang="he-IL" smtClean="0"/>
              <a:t>שׁוֹא    תּוֹא    לוֹ     בּוֹ    תּוֹלָה    בּוֹשָׁה</a:t>
            </a:r>
            <a:endParaRPr lang="en-US" dirty="0"/>
          </a:p>
        </p:txBody>
      </p:sp>
      <p:cxnSp>
        <p:nvCxnSpPr>
          <p:cNvPr id="5" name="Straight Connector 4"/>
          <p:cNvCxnSpPr/>
          <p:nvPr/>
        </p:nvCxnSpPr>
        <p:spPr>
          <a:xfrm>
            <a:off x="-26502" y="307728"/>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6502"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pic>
        <p:nvPicPr>
          <p:cNvPr id="17" name="Picture 16"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443" y="5710989"/>
            <a:ext cx="2022806" cy="441841"/>
          </a:xfrm>
          <a:prstGeom prst="rect">
            <a:avLst/>
          </a:prstGeom>
        </p:spPr>
      </p:pic>
      <p:sp>
        <p:nvSpPr>
          <p:cNvPr id="13" name="TextBox 12"/>
          <p:cNvSpPr txBox="1"/>
          <p:nvPr/>
        </p:nvSpPr>
        <p:spPr>
          <a:xfrm>
            <a:off x="8446803" y="1193338"/>
            <a:ext cx="652743" cy="830997"/>
          </a:xfrm>
          <a:prstGeom prst="rect">
            <a:avLst/>
          </a:prstGeom>
          <a:noFill/>
        </p:spPr>
        <p:txBody>
          <a:bodyPr wrap="none" rtlCol="0">
            <a:spAutoFit/>
          </a:bodyPr>
          <a:lstStyle/>
          <a:p>
            <a:r>
              <a:rPr lang="en-US" sz="4800" dirty="0"/>
              <a:t>.1</a:t>
            </a:r>
          </a:p>
        </p:txBody>
      </p:sp>
      <p:sp>
        <p:nvSpPr>
          <p:cNvPr id="14" name="TextBox 13"/>
          <p:cNvSpPr txBox="1"/>
          <p:nvPr/>
        </p:nvSpPr>
        <p:spPr>
          <a:xfrm>
            <a:off x="8446803" y="2393401"/>
            <a:ext cx="652743" cy="830997"/>
          </a:xfrm>
          <a:prstGeom prst="rect">
            <a:avLst/>
          </a:prstGeom>
          <a:noFill/>
        </p:spPr>
        <p:txBody>
          <a:bodyPr wrap="none" rtlCol="0">
            <a:spAutoFit/>
          </a:bodyPr>
          <a:lstStyle/>
          <a:p>
            <a:r>
              <a:rPr lang="en-US" sz="4800" dirty="0"/>
              <a:t>.2</a:t>
            </a:r>
          </a:p>
        </p:txBody>
      </p:sp>
      <p:sp>
        <p:nvSpPr>
          <p:cNvPr id="15" name="TextBox 14"/>
          <p:cNvSpPr txBox="1"/>
          <p:nvPr/>
        </p:nvSpPr>
        <p:spPr>
          <a:xfrm>
            <a:off x="8446803" y="3593464"/>
            <a:ext cx="652743" cy="830997"/>
          </a:xfrm>
          <a:prstGeom prst="rect">
            <a:avLst/>
          </a:prstGeom>
          <a:noFill/>
        </p:spPr>
        <p:txBody>
          <a:bodyPr wrap="none" rtlCol="0">
            <a:spAutoFit/>
          </a:bodyPr>
          <a:lstStyle/>
          <a:p>
            <a:r>
              <a:rPr lang="en-US" sz="4800" dirty="0"/>
              <a:t>.3</a:t>
            </a:r>
          </a:p>
        </p:txBody>
      </p:sp>
      <p:cxnSp>
        <p:nvCxnSpPr>
          <p:cNvPr id="16" name="Straight Connector 15"/>
          <p:cNvCxnSpPr/>
          <p:nvPr/>
        </p:nvCxnSpPr>
        <p:spPr>
          <a:xfrm>
            <a:off x="-26502" y="206460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502" y="4663944"/>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446803" y="4793526"/>
            <a:ext cx="652743" cy="830997"/>
          </a:xfrm>
          <a:prstGeom prst="rect">
            <a:avLst/>
          </a:prstGeom>
          <a:noFill/>
        </p:spPr>
        <p:txBody>
          <a:bodyPr wrap="none" rtlCol="0">
            <a:spAutoFit/>
          </a:bodyPr>
          <a:lstStyle/>
          <a:p>
            <a:r>
              <a:rPr lang="en-US" sz="4800" dirty="0" smtClean="0"/>
              <a:t>.4</a:t>
            </a:r>
            <a:endParaRPr lang="en-US" sz="4800" dirty="0"/>
          </a:p>
        </p:txBody>
      </p:sp>
      <p:cxnSp>
        <p:nvCxnSpPr>
          <p:cNvPr id="20" name="Straight Connector 19"/>
          <p:cNvCxnSpPr/>
          <p:nvPr/>
        </p:nvCxnSpPr>
        <p:spPr>
          <a:xfrm>
            <a:off x="-26502" y="3364276"/>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תּת</a:t>
            </a:r>
            <a:endParaRPr lang="en-US" sz="2800" spc="900" dirty="0">
              <a:latin typeface="Times New Roman" panose="02020603050405020304" pitchFamily="18" charset="0"/>
              <a:cs typeface="Times New Roman" panose="02020603050405020304" pitchFamily="18" charset="0"/>
            </a:endParaRPr>
          </a:p>
        </p:txBody>
      </p:sp>
      <p:sp>
        <p:nvSpPr>
          <p:cNvPr id="3" name="Rectangle 2"/>
          <p:cNvSpPr/>
          <p:nvPr/>
        </p:nvSpPr>
        <p:spPr>
          <a:xfrm>
            <a:off x="3224012" y="86398"/>
            <a:ext cx="2695976" cy="1015663"/>
          </a:xfrm>
          <a:prstGeom prst="rect">
            <a:avLst/>
          </a:prstGeom>
          <a:solidFill>
            <a:srgbClr val="0072CE"/>
          </a:solidFill>
        </p:spPr>
        <p:txBody>
          <a:bodyPr wrap="square">
            <a:spAutoFit/>
          </a:bodyPr>
          <a:lstStyle/>
          <a:p>
            <a:pPr lvl="0" algn="ctr"/>
            <a:r>
              <a:rPr lang="he-IL" sz="6000" dirty="0">
                <a:solidFill>
                  <a:schemeClr val="bg1"/>
                </a:solidFill>
                <a:latin typeface="Times New Roman" panose="02020603050405020304" pitchFamily="18" charset="0"/>
                <a:cs typeface="Times New Roman" panose="02020603050405020304" pitchFamily="18" charset="0"/>
              </a:rPr>
              <a:t>לוֹ = </a:t>
            </a:r>
            <a:r>
              <a:rPr lang="he-IL" sz="6000" dirty="0" smtClean="0">
                <a:solidFill>
                  <a:schemeClr val="bg1"/>
                </a:solidFill>
                <a:latin typeface="Times New Roman" panose="02020603050405020304" pitchFamily="18" charset="0"/>
                <a:cs typeface="Times New Roman" panose="02020603050405020304" pitchFamily="18" charset="0"/>
              </a:rPr>
              <a:t>לוֹא</a:t>
            </a:r>
            <a:endParaRPr lang="he-IL" sz="60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502" y="1108574"/>
            <a:ext cx="8490188" cy="1754326"/>
          </a:xfrm>
          <a:prstGeom prst="rect">
            <a:avLst/>
          </a:prstGeom>
        </p:spPr>
        <p:txBody>
          <a:bodyPr wrap="square">
            <a:spAutoFit/>
          </a:bodyPr>
          <a:lstStyle/>
          <a:p>
            <a:pPr lvl="0" algn="r"/>
            <a:r>
              <a:rPr lang="he-IL" sz="5400" dirty="0">
                <a:solidFill>
                  <a:prstClr val="black"/>
                </a:solidFill>
                <a:latin typeface="Times New Roman" panose="02020603050405020304" pitchFamily="18" charset="0"/>
                <a:cs typeface="Times New Roman" panose="02020603050405020304" pitchFamily="18" charset="0"/>
              </a:rPr>
              <a:t>לוֹ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לוֹא   בּוֹ   בּוֹא    שׁוֹ    תּוֹא   לוֹ    </a:t>
            </a:r>
          </a:p>
        </p:txBody>
      </p:sp>
      <p:sp>
        <p:nvSpPr>
          <p:cNvPr id="6" name="Rectangle 5"/>
          <p:cNvSpPr/>
          <p:nvPr/>
        </p:nvSpPr>
        <p:spPr>
          <a:xfrm>
            <a:off x="-26502" y="2308352"/>
            <a:ext cx="8490188" cy="923330"/>
          </a:xfrm>
          <a:prstGeom prst="rect">
            <a:avLst/>
          </a:prstGeom>
        </p:spPr>
        <p:txBody>
          <a:bodyPr wrap="square">
            <a:spAutoFit/>
          </a:bodyPr>
          <a:lstStyle/>
          <a:p>
            <a:pPr algn="r"/>
            <a:r>
              <a:rPr lang="he-IL" sz="5400" dirty="0">
                <a:solidFill>
                  <a:prstClr val="black"/>
                </a:solidFill>
                <a:latin typeface="Times New Roman" panose="02020603050405020304" pitchFamily="18" charset="0"/>
                <a:cs typeface="Times New Roman" panose="02020603050405020304" pitchFamily="18" charset="0"/>
              </a:rPr>
              <a:t>בּוֹ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לוֹא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שׁוֹ   לוֹ    תּוֹא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בּוֹא    תּוֹ </a:t>
            </a:r>
            <a:endParaRPr lang="en-US" sz="5400" dirty="0"/>
          </a:p>
        </p:txBody>
      </p:sp>
      <p:sp>
        <p:nvSpPr>
          <p:cNvPr id="8" name="Rectangle 7"/>
          <p:cNvSpPr/>
          <p:nvPr/>
        </p:nvSpPr>
        <p:spPr>
          <a:xfrm>
            <a:off x="-6164" y="3508130"/>
            <a:ext cx="8469850" cy="923330"/>
          </a:xfrm>
          <a:prstGeom prst="rect">
            <a:avLst/>
          </a:prstGeom>
        </p:spPr>
        <p:txBody>
          <a:bodyPr wrap="square">
            <a:spAutoFit/>
          </a:bodyPr>
          <a:lstStyle/>
          <a:p>
            <a:pPr lvl="0" algn="r"/>
            <a:r>
              <a:rPr lang="he-IL" sz="5400" dirty="0">
                <a:solidFill>
                  <a:prstClr val="black"/>
                </a:solidFill>
                <a:latin typeface="Times New Roman" panose="02020603050405020304" pitchFamily="18" charset="0"/>
                <a:cs typeface="Times New Roman" panose="02020603050405020304" pitchFamily="18" charset="0"/>
              </a:rPr>
              <a:t>תּוֹ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שׁוֹא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בּוֹ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לוֹ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בּוֹא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לוֹא  </a:t>
            </a:r>
            <a:r>
              <a:rPr lang="he-IL" sz="5400" dirty="0" smtClean="0">
                <a:solidFill>
                  <a:prstClr val="black"/>
                </a:solidFill>
                <a:latin typeface="Times New Roman" panose="02020603050405020304" pitchFamily="18" charset="0"/>
                <a:cs typeface="Times New Roman" panose="02020603050405020304" pitchFamily="18" charset="0"/>
              </a:rPr>
              <a:t>  לוֹ</a:t>
            </a:r>
            <a:endParaRPr lang="he-IL" sz="54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1" y="4707907"/>
            <a:ext cx="8463686" cy="923330"/>
          </a:xfrm>
          <a:prstGeom prst="rect">
            <a:avLst/>
          </a:prstGeom>
        </p:spPr>
        <p:txBody>
          <a:bodyPr wrap="square">
            <a:spAutoFit/>
          </a:bodyPr>
          <a:lstStyle/>
          <a:p>
            <a:pPr lvl="0" algn="r"/>
            <a:r>
              <a:rPr lang="he-IL" sz="5400" dirty="0">
                <a:solidFill>
                  <a:prstClr val="black"/>
                </a:solidFill>
                <a:latin typeface="Times New Roman" panose="02020603050405020304" pitchFamily="18" charset="0"/>
                <a:cs typeface="Times New Roman" panose="02020603050405020304" pitchFamily="18" charset="0"/>
              </a:rPr>
              <a:t>שׁוֹא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תּוֹא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לוֹ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בּוֹ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תּוֹלָה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בּוֹשָׁה</a:t>
            </a:r>
            <a:endParaRPr lang="en-US" sz="5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92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64" y="307728"/>
            <a:ext cx="9144000" cy="595383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e-IL" dirty="0"/>
              <a:t>ֹ</a:t>
            </a:r>
            <a:endParaRPr lang="en-US" dirty="0"/>
          </a:p>
        </p:txBody>
      </p:sp>
      <p:cxnSp>
        <p:nvCxnSpPr>
          <p:cNvPr id="5" name="Straight Connector 4"/>
          <p:cNvCxnSpPr/>
          <p:nvPr/>
        </p:nvCxnSpPr>
        <p:spPr>
          <a:xfrm>
            <a:off x="-26502" y="307728"/>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6502"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pic>
        <p:nvPicPr>
          <p:cNvPr id="17" name="Picture 16"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443" y="5710989"/>
            <a:ext cx="2022806" cy="441841"/>
          </a:xfrm>
          <a:prstGeom prst="rect">
            <a:avLst/>
          </a:prstGeom>
        </p:spPr>
      </p:pic>
      <p:sp>
        <p:nvSpPr>
          <p:cNvPr id="13" name="TextBox 12"/>
          <p:cNvSpPr txBox="1"/>
          <p:nvPr/>
        </p:nvSpPr>
        <p:spPr>
          <a:xfrm>
            <a:off x="8446803" y="625762"/>
            <a:ext cx="710451" cy="923330"/>
          </a:xfrm>
          <a:prstGeom prst="rect">
            <a:avLst/>
          </a:prstGeom>
          <a:noFill/>
        </p:spPr>
        <p:txBody>
          <a:bodyPr wrap="none" rtlCol="0">
            <a:spAutoFit/>
          </a:bodyPr>
          <a:lstStyle/>
          <a:p>
            <a:r>
              <a:rPr lang="en-US" sz="5400" dirty="0"/>
              <a:t>.1</a:t>
            </a:r>
          </a:p>
        </p:txBody>
      </p:sp>
      <p:sp>
        <p:nvSpPr>
          <p:cNvPr id="14" name="TextBox 13"/>
          <p:cNvSpPr txBox="1"/>
          <p:nvPr/>
        </p:nvSpPr>
        <p:spPr>
          <a:xfrm>
            <a:off x="8446803" y="1957208"/>
            <a:ext cx="710451" cy="923330"/>
          </a:xfrm>
          <a:prstGeom prst="rect">
            <a:avLst/>
          </a:prstGeom>
          <a:noFill/>
        </p:spPr>
        <p:txBody>
          <a:bodyPr wrap="none" rtlCol="0">
            <a:spAutoFit/>
          </a:bodyPr>
          <a:lstStyle/>
          <a:p>
            <a:r>
              <a:rPr lang="en-US" sz="5400" dirty="0"/>
              <a:t>.2</a:t>
            </a:r>
          </a:p>
        </p:txBody>
      </p:sp>
      <p:sp>
        <p:nvSpPr>
          <p:cNvPr id="15" name="TextBox 14"/>
          <p:cNvSpPr txBox="1"/>
          <p:nvPr/>
        </p:nvSpPr>
        <p:spPr>
          <a:xfrm>
            <a:off x="8446803" y="3288654"/>
            <a:ext cx="710451" cy="923330"/>
          </a:xfrm>
          <a:prstGeom prst="rect">
            <a:avLst/>
          </a:prstGeom>
          <a:noFill/>
        </p:spPr>
        <p:txBody>
          <a:bodyPr wrap="none" rtlCol="0">
            <a:spAutoFit/>
          </a:bodyPr>
          <a:lstStyle/>
          <a:p>
            <a:r>
              <a:rPr lang="en-US" sz="5400" dirty="0"/>
              <a:t>.3</a:t>
            </a:r>
          </a:p>
        </p:txBody>
      </p:sp>
      <p:cxnSp>
        <p:nvCxnSpPr>
          <p:cNvPr id="16" name="Straight Connector 15"/>
          <p:cNvCxnSpPr/>
          <p:nvPr/>
        </p:nvCxnSpPr>
        <p:spPr>
          <a:xfrm>
            <a:off x="-26502" y="1686225"/>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502" y="4443220"/>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446803" y="4620100"/>
            <a:ext cx="710451" cy="923330"/>
          </a:xfrm>
          <a:prstGeom prst="rect">
            <a:avLst/>
          </a:prstGeom>
          <a:noFill/>
        </p:spPr>
        <p:txBody>
          <a:bodyPr wrap="none" rtlCol="0">
            <a:spAutoFit/>
          </a:bodyPr>
          <a:lstStyle/>
          <a:p>
            <a:r>
              <a:rPr lang="en-US" sz="5400" dirty="0" smtClean="0"/>
              <a:t>.4</a:t>
            </a:r>
            <a:endParaRPr lang="en-US" sz="5400" dirty="0"/>
          </a:p>
        </p:txBody>
      </p:sp>
      <p:cxnSp>
        <p:nvCxnSpPr>
          <p:cNvPr id="20" name="Straight Connector 19"/>
          <p:cNvCxnSpPr/>
          <p:nvPr/>
        </p:nvCxnSpPr>
        <p:spPr>
          <a:xfrm>
            <a:off x="-26502" y="3064722"/>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88171" y="6256148"/>
            <a:ext cx="9051522" cy="523220"/>
          </a:xfrm>
          <a:prstGeom prst="rect">
            <a:avLst/>
          </a:prstGeom>
        </p:spPr>
        <p:txBody>
          <a:bodyPr wrap="square">
            <a:spAutoFit/>
          </a:bodyPr>
          <a:lstStyle/>
          <a:p>
            <a:pPr algn="ctr"/>
            <a:r>
              <a:rPr lang="he-IL" sz="2800" spc="900" dirty="0" smtClean="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smtClean="0">
                <a:latin typeface="Times New Roman" panose="02020603050405020304" pitchFamily="18" charset="0"/>
                <a:cs typeface="Times New Roman" panose="02020603050405020304" pitchFamily="18" charset="0"/>
              </a:rPr>
              <a:t>בּ</a:t>
            </a:r>
            <a:r>
              <a:rPr lang="he-IL" sz="2800" spc="900" dirty="0" smtClean="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smtClean="0">
                <a:solidFill>
                  <a:srgbClr val="FF0000"/>
                </a:solidFill>
                <a:latin typeface="Times New Roman" panose="02020603050405020304" pitchFamily="18" charset="0"/>
                <a:cs typeface="Times New Roman" panose="02020603050405020304" pitchFamily="18" charset="0"/>
              </a:rPr>
              <a:t>ל</a:t>
            </a:r>
            <a:r>
              <a:rPr lang="he-IL" sz="2800" spc="900" dirty="0" smtClean="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smtClean="0">
                <a:latin typeface="Times New Roman" panose="02020603050405020304" pitchFamily="18" charset="0"/>
                <a:cs typeface="Times New Roman" panose="02020603050405020304" pitchFamily="18" charset="0"/>
              </a:rPr>
              <a:t>שׁ</a:t>
            </a:r>
            <a:r>
              <a:rPr lang="he-IL" sz="2800" spc="900" dirty="0" smtClean="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smtClean="0">
                <a:latin typeface="Times New Roman" panose="02020603050405020304" pitchFamily="18" charset="0"/>
                <a:cs typeface="Times New Roman" panose="02020603050405020304" pitchFamily="18" charset="0"/>
              </a:rPr>
              <a:t>ּת</a:t>
            </a:r>
            <a:endParaRPr lang="en-US" sz="2800" spc="900" dirty="0">
              <a:latin typeface="Times New Roman" panose="02020603050405020304" pitchFamily="18" charset="0"/>
              <a:cs typeface="Times New Roman" panose="02020603050405020304" pitchFamily="18" charset="0"/>
            </a:endParaRPr>
          </a:p>
        </p:txBody>
      </p:sp>
      <p:sp>
        <p:nvSpPr>
          <p:cNvPr id="2" name="Rectangle 1"/>
          <p:cNvSpPr/>
          <p:nvPr/>
        </p:nvSpPr>
        <p:spPr>
          <a:xfrm>
            <a:off x="-26503" y="640172"/>
            <a:ext cx="8539887" cy="4893647"/>
          </a:xfrm>
          <a:prstGeom prst="rect">
            <a:avLst/>
          </a:prstGeom>
        </p:spPr>
        <p:txBody>
          <a:bodyPr wrap="square">
            <a:spAutoFit/>
          </a:bodyPr>
          <a:lstStyle/>
          <a:p>
            <a:pPr algn="r"/>
            <a:r>
              <a:rPr lang="he-IL" sz="5400" dirty="0">
                <a:latin typeface="Times New Roman" panose="02020603050405020304" pitchFamily="18" charset="0"/>
                <a:cs typeface="Times New Roman" panose="02020603050405020304" pitchFamily="18" charset="0"/>
              </a:rPr>
              <a:t>לָ    לָה     לוֹא    לַה    לַ    לוֹא</a:t>
            </a:r>
            <a:r>
              <a:rPr lang="he-IL" sz="48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gn="r"/>
            <a:r>
              <a:rPr lang="he-IL" sz="3200" dirty="0" smtClean="0">
                <a:latin typeface="Times New Roman" panose="02020603050405020304" pitchFamily="18" charset="0"/>
                <a:cs typeface="Times New Roman" panose="02020603050405020304" pitchFamily="18" charset="0"/>
              </a:rPr>
              <a:t>  </a:t>
            </a:r>
            <a:endParaRPr lang="he-IL" sz="3200" dirty="0">
              <a:latin typeface="Times New Roman" panose="02020603050405020304" pitchFamily="18" charset="0"/>
              <a:cs typeface="Times New Roman" panose="02020603050405020304" pitchFamily="18" charset="0"/>
            </a:endParaRPr>
          </a:p>
          <a:p>
            <a:pPr algn="r"/>
            <a:r>
              <a:rPr lang="he-IL" sz="5400" dirty="0">
                <a:latin typeface="Times New Roman" panose="02020603050405020304" pitchFamily="18" charset="0"/>
                <a:cs typeface="Times New Roman" panose="02020603050405020304" pitchFamily="18" charset="0"/>
              </a:rPr>
              <a:t>לוֹ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לוֹא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בּוֹא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בּוֹ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שׁוֹ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שׁוֹא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לוֹא</a:t>
            </a:r>
            <a:r>
              <a:rPr lang="he-IL" sz="44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gn="r"/>
            <a:r>
              <a:rPr lang="he-IL" sz="3200" dirty="0" smtClean="0">
                <a:latin typeface="Times New Roman" panose="02020603050405020304" pitchFamily="18" charset="0"/>
                <a:cs typeface="Times New Roman" panose="02020603050405020304" pitchFamily="18" charset="0"/>
              </a:rPr>
              <a:t>   </a:t>
            </a:r>
            <a:endParaRPr lang="he-IL" sz="3200" dirty="0">
              <a:latin typeface="Times New Roman" panose="02020603050405020304" pitchFamily="18" charset="0"/>
              <a:cs typeface="Times New Roman" panose="02020603050405020304" pitchFamily="18" charset="0"/>
            </a:endParaRPr>
          </a:p>
          <a:p>
            <a:pPr algn="r"/>
            <a:r>
              <a:rPr lang="he-IL" sz="5400" dirty="0">
                <a:latin typeface="Times New Roman" panose="02020603050405020304" pitchFamily="18" charset="0"/>
                <a:cs typeface="Times New Roman" panose="02020603050405020304" pitchFamily="18" charset="0"/>
              </a:rPr>
              <a:t>תָּ    תּוֹ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תָּה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בַּת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לַבּ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תּוֹל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בּוֹל  </a:t>
            </a:r>
            <a:endParaRPr lang="en-US" sz="5400" dirty="0" smtClean="0">
              <a:latin typeface="Times New Roman" panose="02020603050405020304" pitchFamily="18" charset="0"/>
              <a:cs typeface="Times New Roman" panose="02020603050405020304" pitchFamily="18" charset="0"/>
            </a:endParaRPr>
          </a:p>
          <a:p>
            <a:pPr algn="r"/>
            <a:endParaRPr lang="he-IL" sz="3200" dirty="0">
              <a:latin typeface="Times New Roman" panose="02020603050405020304" pitchFamily="18" charset="0"/>
              <a:cs typeface="Times New Roman" panose="02020603050405020304" pitchFamily="18" charset="0"/>
            </a:endParaRPr>
          </a:p>
          <a:p>
            <a:pPr algn="r"/>
            <a:r>
              <a:rPr lang="he-IL" sz="5400" dirty="0" smtClean="0">
                <a:latin typeface="Times New Roman" panose="02020603050405020304" pitchFamily="18" charset="0"/>
                <a:cs typeface="Times New Roman" panose="02020603050405020304" pitchFamily="18" charset="0"/>
              </a:rPr>
              <a:t>שׁוֹ תָה </a:t>
            </a:r>
            <a:r>
              <a:rPr lang="he-IL" sz="5400" dirty="0">
                <a:latin typeface="Times New Roman" panose="02020603050405020304" pitchFamily="18" charset="0"/>
                <a:cs typeface="Times New Roman" panose="02020603050405020304" pitchFamily="18" charset="0"/>
              </a:rPr>
              <a:t>שׁוֹתָה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בּוֹ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שָׁה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בּוֹשָׁה  </a:t>
            </a:r>
            <a:r>
              <a:rPr lang="he-IL" sz="5400" dirty="0" smtClean="0">
                <a:latin typeface="Times New Roman" panose="02020603050405020304" pitchFamily="18" charset="0"/>
                <a:cs typeface="Times New Roman" panose="02020603050405020304" pitchFamily="18" charset="0"/>
              </a:rPr>
              <a:t>שׁוֹשָׁה</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4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64" y="307728"/>
            <a:ext cx="9144000" cy="595383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e-IL" dirty="0"/>
              <a:t>ֹ</a:t>
            </a:r>
            <a:endParaRPr lang="en-US" dirty="0"/>
          </a:p>
        </p:txBody>
      </p:sp>
      <p:sp>
        <p:nvSpPr>
          <p:cNvPr id="2" name="Rectangle 1"/>
          <p:cNvSpPr/>
          <p:nvPr/>
        </p:nvSpPr>
        <p:spPr>
          <a:xfrm>
            <a:off x="-3767934" y="625762"/>
            <a:ext cx="12375905" cy="4247317"/>
          </a:xfrm>
          <a:prstGeom prst="rect">
            <a:avLst/>
          </a:prstGeom>
        </p:spPr>
        <p:txBody>
          <a:bodyPr wrap="square">
            <a:spAutoFit/>
          </a:bodyPr>
          <a:lstStyle/>
          <a:p>
            <a:pPr algn="r"/>
            <a:r>
              <a:rPr lang="he-IL" sz="5400" dirty="0">
                <a:latin typeface="Times New Roman" panose="02020603050405020304" pitchFamily="18" charset="0"/>
                <a:cs typeface="Times New Roman" panose="02020603050405020304" pitchFamily="18" charset="0"/>
              </a:rPr>
              <a:t>תּוֹ   לָה  </a:t>
            </a:r>
            <a:r>
              <a:rPr lang="he-IL" sz="5400" dirty="0" smtClean="0">
                <a:latin typeface="Times New Roman" panose="02020603050405020304" pitchFamily="18" charset="0"/>
                <a:cs typeface="Times New Roman" panose="02020603050405020304" pitchFamily="18" charset="0"/>
              </a:rPr>
              <a:t>תּוֹלָה  </a:t>
            </a:r>
            <a:r>
              <a:rPr lang="he-IL" sz="5400" dirty="0">
                <a:latin typeface="Times New Roman" panose="02020603050405020304" pitchFamily="18" charset="0"/>
                <a:cs typeface="Times New Roman" panose="02020603050405020304" pitchFamily="18" charset="0"/>
              </a:rPr>
              <a:t>בַּ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לָשׁ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בָּלַשׁ  </a:t>
            </a:r>
            <a:r>
              <a:rPr lang="he-IL" sz="5400" dirty="0" smtClean="0">
                <a:latin typeface="Times New Roman" panose="02020603050405020304" pitchFamily="18" charset="0"/>
                <a:cs typeface="Times New Roman" panose="02020603050405020304" pitchFamily="18" charset="0"/>
              </a:rPr>
              <a:t>בּוֹלָשׁ</a:t>
            </a:r>
            <a:endParaRPr lang="en-US" sz="3200" dirty="0" smtClean="0">
              <a:latin typeface="Times New Roman" panose="02020603050405020304" pitchFamily="18" charset="0"/>
              <a:cs typeface="Times New Roman" panose="02020603050405020304" pitchFamily="18" charset="0"/>
            </a:endParaRPr>
          </a:p>
          <a:p>
            <a:pPr algn="r"/>
            <a:r>
              <a:rPr lang="he-IL" sz="5400" dirty="0" smtClean="0">
                <a:latin typeface="Times New Roman" panose="02020603050405020304" pitchFamily="18" charset="0"/>
                <a:cs typeface="Times New Roman" panose="02020603050405020304" pitchFamily="18" charset="0"/>
              </a:rPr>
              <a:t>   </a:t>
            </a:r>
            <a:endParaRPr lang="he-IL" sz="5400" dirty="0">
              <a:latin typeface="Times New Roman" panose="02020603050405020304" pitchFamily="18" charset="0"/>
              <a:cs typeface="Times New Roman" panose="02020603050405020304" pitchFamily="18" charset="0"/>
            </a:endParaRPr>
          </a:p>
          <a:p>
            <a:pPr algn="r"/>
            <a:r>
              <a:rPr lang="he-IL" sz="5400" dirty="0">
                <a:latin typeface="Times New Roman" panose="02020603050405020304" pitchFamily="18" charset="0"/>
                <a:cs typeface="Times New Roman" panose="02020603050405020304" pitchFamily="18" charset="0"/>
              </a:rPr>
              <a:t>תּוֹלָה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שׁוֹתָה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בָּלַשׁ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לוֹא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בּוֹשׁה </a:t>
            </a:r>
            <a:r>
              <a:rPr lang="he-IL" sz="5400" dirty="0" smtClean="0">
                <a:latin typeface="Times New Roman" panose="02020603050405020304" pitchFamily="18" charset="0"/>
                <a:cs typeface="Times New Roman" panose="02020603050405020304" pitchFamily="18" charset="0"/>
              </a:rPr>
              <a:t> </a:t>
            </a:r>
            <a:r>
              <a:rPr lang="he-IL" sz="5400" dirty="0">
                <a:latin typeface="Times New Roman" panose="02020603050405020304" pitchFamily="18" charset="0"/>
                <a:cs typeface="Times New Roman" panose="02020603050405020304" pitchFamily="18" charset="0"/>
              </a:rPr>
              <a:t>שַׁבָּת </a:t>
            </a:r>
            <a:endParaRPr lang="en-US" sz="5400" dirty="0" smtClean="0">
              <a:latin typeface="Times New Roman" panose="02020603050405020304" pitchFamily="18" charset="0"/>
              <a:cs typeface="Times New Roman" panose="02020603050405020304" pitchFamily="18" charset="0"/>
            </a:endParaRPr>
          </a:p>
          <a:p>
            <a:pPr algn="r"/>
            <a:r>
              <a:rPr lang="he-IL" sz="5400" dirty="0" smtClean="0">
                <a:latin typeface="Times New Roman" panose="02020603050405020304" pitchFamily="18" charset="0"/>
                <a:cs typeface="Times New Roman" panose="02020603050405020304" pitchFamily="18" charset="0"/>
              </a:rPr>
              <a:t>  </a:t>
            </a:r>
            <a:endParaRPr lang="he-IL" sz="5400" dirty="0">
              <a:latin typeface="Times New Roman" panose="02020603050405020304" pitchFamily="18" charset="0"/>
              <a:cs typeface="Times New Roman" panose="02020603050405020304" pitchFamily="18" charset="0"/>
            </a:endParaRPr>
          </a:p>
          <a:p>
            <a:pPr algn="r"/>
            <a:r>
              <a:rPr lang="he-IL" sz="5400" dirty="0">
                <a:latin typeface="Times New Roman" panose="02020603050405020304" pitchFamily="18" charset="0"/>
                <a:cs typeface="Times New Roman" panose="02020603050405020304" pitchFamily="18" charset="0"/>
              </a:rPr>
              <a:t>שַׁבָּת   בַּ    שַׁ   בָּת   בַּשַׁבָּת   שַׁבָּת </a:t>
            </a:r>
            <a:endParaRPr lang="en-US" sz="54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26502" y="307728"/>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6502"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pic>
        <p:nvPicPr>
          <p:cNvPr id="17" name="Picture 16"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443" y="5710989"/>
            <a:ext cx="2022806" cy="441841"/>
          </a:xfrm>
          <a:prstGeom prst="rect">
            <a:avLst/>
          </a:prstGeom>
        </p:spPr>
      </p:pic>
      <p:sp>
        <p:nvSpPr>
          <p:cNvPr id="13" name="TextBox 12"/>
          <p:cNvSpPr txBox="1"/>
          <p:nvPr/>
        </p:nvSpPr>
        <p:spPr>
          <a:xfrm>
            <a:off x="8446803" y="688826"/>
            <a:ext cx="710451" cy="923330"/>
          </a:xfrm>
          <a:prstGeom prst="rect">
            <a:avLst/>
          </a:prstGeom>
          <a:noFill/>
        </p:spPr>
        <p:txBody>
          <a:bodyPr wrap="none" rtlCol="0">
            <a:spAutoFit/>
          </a:bodyPr>
          <a:lstStyle/>
          <a:p>
            <a:r>
              <a:rPr lang="en-US" sz="5400" dirty="0" smtClean="0"/>
              <a:t>.5</a:t>
            </a:r>
            <a:endParaRPr lang="en-US" sz="5400" dirty="0"/>
          </a:p>
        </p:txBody>
      </p:sp>
      <p:sp>
        <p:nvSpPr>
          <p:cNvPr id="14" name="TextBox 13"/>
          <p:cNvSpPr txBox="1"/>
          <p:nvPr/>
        </p:nvSpPr>
        <p:spPr>
          <a:xfrm>
            <a:off x="8446803" y="2351358"/>
            <a:ext cx="710451" cy="923330"/>
          </a:xfrm>
          <a:prstGeom prst="rect">
            <a:avLst/>
          </a:prstGeom>
          <a:noFill/>
        </p:spPr>
        <p:txBody>
          <a:bodyPr wrap="none" rtlCol="0">
            <a:spAutoFit/>
          </a:bodyPr>
          <a:lstStyle/>
          <a:p>
            <a:r>
              <a:rPr lang="en-US" sz="5400" dirty="0" smtClean="0"/>
              <a:t>.6</a:t>
            </a:r>
            <a:endParaRPr lang="en-US" sz="5400" dirty="0"/>
          </a:p>
        </p:txBody>
      </p:sp>
      <p:sp>
        <p:nvSpPr>
          <p:cNvPr id="15" name="TextBox 14"/>
          <p:cNvSpPr txBox="1"/>
          <p:nvPr/>
        </p:nvSpPr>
        <p:spPr>
          <a:xfrm>
            <a:off x="8446803" y="4013890"/>
            <a:ext cx="710451" cy="923330"/>
          </a:xfrm>
          <a:prstGeom prst="rect">
            <a:avLst/>
          </a:prstGeom>
          <a:noFill/>
        </p:spPr>
        <p:txBody>
          <a:bodyPr wrap="none" rtlCol="0">
            <a:spAutoFit/>
          </a:bodyPr>
          <a:lstStyle/>
          <a:p>
            <a:r>
              <a:rPr lang="en-US" sz="5400" dirty="0" smtClean="0"/>
              <a:t>.7</a:t>
            </a:r>
            <a:endParaRPr lang="en-US" sz="5400" dirty="0"/>
          </a:p>
        </p:txBody>
      </p:sp>
      <p:cxnSp>
        <p:nvCxnSpPr>
          <p:cNvPr id="16" name="Straight Connector 15"/>
          <p:cNvCxnSpPr/>
          <p:nvPr/>
        </p:nvCxnSpPr>
        <p:spPr>
          <a:xfrm>
            <a:off x="-26502" y="187541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502" y="3686452"/>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תּת</a:t>
            </a:r>
            <a:endParaRPr lang="en-US" sz="2800" spc="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49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64" y="307728"/>
            <a:ext cx="9144000" cy="595383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e-IL" smtClean="0"/>
              <a:t>לוֹ = לוֹא   </a:t>
            </a:r>
          </a:p>
          <a:p>
            <a:pPr algn="ctr"/>
            <a:r>
              <a:rPr lang="he-IL" smtClean="0"/>
              <a:t>לוֹ    לוֹא   בּוֹ   בּוֹא    שׁוֹ    תּוֹא   לוֹ    </a:t>
            </a:r>
          </a:p>
          <a:p>
            <a:pPr algn="ctr"/>
            <a:r>
              <a:rPr lang="he-IL" smtClean="0"/>
              <a:t>בּוֹ    לוֹא    שׁוֹ   לוֹ    תּוֹא    בּוֹא    תּוֹ    </a:t>
            </a:r>
          </a:p>
          <a:p>
            <a:pPr algn="ctr"/>
            <a:r>
              <a:rPr lang="he-IL" smtClean="0"/>
              <a:t>תּוֹ    שׁוֹא    בּוֹ    לוֹ    בּוֹא     לוֹא     לוֹ    </a:t>
            </a:r>
          </a:p>
          <a:p>
            <a:pPr algn="ctr"/>
            <a:r>
              <a:rPr lang="he-IL" smtClean="0"/>
              <a:t>שׁוֹא    תּוֹא    לוֹ     בּוֹ    תּוֹלָה    בּוֹשָׁה</a:t>
            </a:r>
            <a:endParaRPr lang="en-US" dirty="0"/>
          </a:p>
        </p:txBody>
      </p:sp>
      <p:cxnSp>
        <p:nvCxnSpPr>
          <p:cNvPr id="5" name="Straight Connector 4"/>
          <p:cNvCxnSpPr/>
          <p:nvPr/>
        </p:nvCxnSpPr>
        <p:spPr>
          <a:xfrm>
            <a:off x="-26502" y="307728"/>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6502"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pic>
        <p:nvPicPr>
          <p:cNvPr id="17" name="Picture 16"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443" y="5710989"/>
            <a:ext cx="2022806" cy="441841"/>
          </a:xfrm>
          <a:prstGeom prst="rect">
            <a:avLst/>
          </a:prstGeom>
        </p:spPr>
      </p:pic>
      <p:sp>
        <p:nvSpPr>
          <p:cNvPr id="13" name="TextBox 12"/>
          <p:cNvSpPr txBox="1"/>
          <p:nvPr/>
        </p:nvSpPr>
        <p:spPr>
          <a:xfrm>
            <a:off x="8446803" y="1193338"/>
            <a:ext cx="652743" cy="830997"/>
          </a:xfrm>
          <a:prstGeom prst="rect">
            <a:avLst/>
          </a:prstGeom>
          <a:noFill/>
        </p:spPr>
        <p:txBody>
          <a:bodyPr wrap="none" rtlCol="0">
            <a:spAutoFit/>
          </a:bodyPr>
          <a:lstStyle/>
          <a:p>
            <a:r>
              <a:rPr lang="en-US" sz="4800" dirty="0"/>
              <a:t>.1</a:t>
            </a:r>
          </a:p>
        </p:txBody>
      </p:sp>
      <p:sp>
        <p:nvSpPr>
          <p:cNvPr id="14" name="TextBox 13"/>
          <p:cNvSpPr txBox="1"/>
          <p:nvPr/>
        </p:nvSpPr>
        <p:spPr>
          <a:xfrm>
            <a:off x="8446803" y="2393401"/>
            <a:ext cx="652743" cy="830997"/>
          </a:xfrm>
          <a:prstGeom prst="rect">
            <a:avLst/>
          </a:prstGeom>
          <a:noFill/>
        </p:spPr>
        <p:txBody>
          <a:bodyPr wrap="none" rtlCol="0">
            <a:spAutoFit/>
          </a:bodyPr>
          <a:lstStyle/>
          <a:p>
            <a:r>
              <a:rPr lang="en-US" sz="4800" dirty="0"/>
              <a:t>.2</a:t>
            </a:r>
          </a:p>
        </p:txBody>
      </p:sp>
      <p:sp>
        <p:nvSpPr>
          <p:cNvPr id="15" name="TextBox 14"/>
          <p:cNvSpPr txBox="1"/>
          <p:nvPr/>
        </p:nvSpPr>
        <p:spPr>
          <a:xfrm>
            <a:off x="8446803" y="3593464"/>
            <a:ext cx="652743" cy="830997"/>
          </a:xfrm>
          <a:prstGeom prst="rect">
            <a:avLst/>
          </a:prstGeom>
          <a:noFill/>
        </p:spPr>
        <p:txBody>
          <a:bodyPr wrap="none" rtlCol="0">
            <a:spAutoFit/>
          </a:bodyPr>
          <a:lstStyle/>
          <a:p>
            <a:r>
              <a:rPr lang="en-US" sz="4800" dirty="0"/>
              <a:t>.3</a:t>
            </a:r>
          </a:p>
        </p:txBody>
      </p:sp>
      <p:cxnSp>
        <p:nvCxnSpPr>
          <p:cNvPr id="16" name="Straight Connector 15"/>
          <p:cNvCxnSpPr/>
          <p:nvPr/>
        </p:nvCxnSpPr>
        <p:spPr>
          <a:xfrm>
            <a:off x="-26502" y="206460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502" y="4663944"/>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446803" y="4793526"/>
            <a:ext cx="652743" cy="830997"/>
          </a:xfrm>
          <a:prstGeom prst="rect">
            <a:avLst/>
          </a:prstGeom>
          <a:noFill/>
        </p:spPr>
        <p:txBody>
          <a:bodyPr wrap="none" rtlCol="0">
            <a:spAutoFit/>
          </a:bodyPr>
          <a:lstStyle/>
          <a:p>
            <a:r>
              <a:rPr lang="en-US" sz="4800" dirty="0" smtClean="0"/>
              <a:t>.4</a:t>
            </a:r>
            <a:endParaRPr lang="en-US" sz="4800" dirty="0"/>
          </a:p>
        </p:txBody>
      </p:sp>
      <p:cxnSp>
        <p:nvCxnSpPr>
          <p:cNvPr id="20" name="Straight Connector 19"/>
          <p:cNvCxnSpPr/>
          <p:nvPr/>
        </p:nvCxnSpPr>
        <p:spPr>
          <a:xfrm>
            <a:off x="-26502" y="3364276"/>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תּת</a:t>
            </a:r>
            <a:endParaRPr lang="en-US" sz="2800" spc="900" dirty="0">
              <a:latin typeface="Times New Roman" panose="02020603050405020304" pitchFamily="18" charset="0"/>
              <a:cs typeface="Times New Roman" panose="02020603050405020304" pitchFamily="18" charset="0"/>
            </a:endParaRPr>
          </a:p>
        </p:txBody>
      </p:sp>
      <p:sp>
        <p:nvSpPr>
          <p:cNvPr id="3" name="Rectangle 2"/>
          <p:cNvSpPr/>
          <p:nvPr/>
        </p:nvSpPr>
        <p:spPr>
          <a:xfrm>
            <a:off x="2475185" y="86398"/>
            <a:ext cx="4569257" cy="1015663"/>
          </a:xfrm>
          <a:prstGeom prst="rect">
            <a:avLst/>
          </a:prstGeom>
          <a:solidFill>
            <a:srgbClr val="0072CE"/>
          </a:solidFill>
        </p:spPr>
        <p:txBody>
          <a:bodyPr wrap="square">
            <a:spAutoFit/>
          </a:bodyPr>
          <a:lstStyle/>
          <a:p>
            <a:pPr algn="ctr"/>
            <a:r>
              <a:rPr lang="he-IL" sz="6000" dirty="0">
                <a:solidFill>
                  <a:schemeClr val="bg1"/>
                </a:solidFill>
              </a:rPr>
              <a:t>לָ = לָה = לָא </a:t>
            </a:r>
            <a:endParaRPr lang="en-US" sz="6000" dirty="0">
              <a:solidFill>
                <a:schemeClr val="bg1"/>
              </a:solidFill>
            </a:endParaRPr>
          </a:p>
        </p:txBody>
      </p:sp>
      <p:sp>
        <p:nvSpPr>
          <p:cNvPr id="4" name="Rectangle 3"/>
          <p:cNvSpPr/>
          <p:nvPr/>
        </p:nvSpPr>
        <p:spPr>
          <a:xfrm>
            <a:off x="-26502" y="1108574"/>
            <a:ext cx="8490188" cy="923330"/>
          </a:xfrm>
          <a:prstGeom prst="rect">
            <a:avLst/>
          </a:prstGeom>
        </p:spPr>
        <p:txBody>
          <a:bodyPr wrap="square">
            <a:spAutoFit/>
          </a:bodyPr>
          <a:lstStyle/>
          <a:p>
            <a:pPr lvl="0" algn="r"/>
            <a:r>
              <a:rPr lang="he-IL" sz="5400" dirty="0">
                <a:solidFill>
                  <a:prstClr val="black"/>
                </a:solidFill>
                <a:latin typeface="Times New Roman" panose="02020603050405020304" pitchFamily="18" charset="0"/>
                <a:cs typeface="Times New Roman" panose="02020603050405020304" pitchFamily="18" charset="0"/>
              </a:rPr>
              <a:t> לָ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לָא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לָה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בּוֹא   </a:t>
            </a:r>
            <a:r>
              <a:rPr lang="he-IL" sz="5400" dirty="0" smtClean="0">
                <a:solidFill>
                  <a:prstClr val="black"/>
                </a:solidFill>
                <a:latin typeface="Times New Roman" panose="02020603050405020304" pitchFamily="18" charset="0"/>
                <a:cs typeface="Times New Roman" panose="02020603050405020304" pitchFamily="18" charset="0"/>
              </a:rPr>
              <a:t> תָּא    </a:t>
            </a:r>
            <a:r>
              <a:rPr lang="he-IL" sz="5400" dirty="0">
                <a:solidFill>
                  <a:prstClr val="black"/>
                </a:solidFill>
                <a:latin typeface="Times New Roman" panose="02020603050405020304" pitchFamily="18" charset="0"/>
                <a:cs typeface="Times New Roman" panose="02020603050405020304" pitchFamily="18" charset="0"/>
              </a:rPr>
              <a:t>שׁוֹ </a:t>
            </a:r>
          </a:p>
        </p:txBody>
      </p:sp>
      <p:sp>
        <p:nvSpPr>
          <p:cNvPr id="6" name="Rectangle 5"/>
          <p:cNvSpPr/>
          <p:nvPr/>
        </p:nvSpPr>
        <p:spPr>
          <a:xfrm>
            <a:off x="-26502" y="2308352"/>
            <a:ext cx="8490188" cy="923330"/>
          </a:xfrm>
          <a:prstGeom prst="rect">
            <a:avLst/>
          </a:prstGeom>
        </p:spPr>
        <p:txBody>
          <a:bodyPr wrap="square">
            <a:spAutoFit/>
          </a:bodyPr>
          <a:lstStyle/>
          <a:p>
            <a:pPr algn="r"/>
            <a:r>
              <a:rPr lang="he-IL" sz="5400" dirty="0">
                <a:solidFill>
                  <a:prstClr val="black"/>
                </a:solidFill>
                <a:latin typeface="Times New Roman" panose="02020603050405020304" pitchFamily="18" charset="0"/>
                <a:cs typeface="Times New Roman" panose="02020603050405020304" pitchFamily="18" charset="0"/>
              </a:rPr>
              <a:t>בָּא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בַּת   שָׁא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שׁוֹא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תּוֹא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לָא</a:t>
            </a:r>
            <a:endParaRPr lang="en-US" sz="5400" dirty="0"/>
          </a:p>
        </p:txBody>
      </p:sp>
      <p:sp>
        <p:nvSpPr>
          <p:cNvPr id="8" name="Rectangle 7"/>
          <p:cNvSpPr/>
          <p:nvPr/>
        </p:nvSpPr>
        <p:spPr>
          <a:xfrm>
            <a:off x="-6164" y="3508130"/>
            <a:ext cx="8469850" cy="923330"/>
          </a:xfrm>
          <a:prstGeom prst="rect">
            <a:avLst/>
          </a:prstGeom>
        </p:spPr>
        <p:txBody>
          <a:bodyPr wrap="square">
            <a:spAutoFit/>
          </a:bodyPr>
          <a:lstStyle/>
          <a:p>
            <a:pPr lvl="0" algn="r"/>
            <a:r>
              <a:rPr lang="he-IL" sz="5400" dirty="0" smtClean="0">
                <a:solidFill>
                  <a:prstClr val="black"/>
                </a:solidFill>
                <a:latin typeface="Times New Roman" panose="02020603050405020304" pitchFamily="18" charset="0"/>
                <a:cs typeface="Times New Roman" panose="02020603050405020304" pitchFamily="18" charset="0"/>
              </a:rPr>
              <a:t>תַּ  </a:t>
            </a:r>
            <a:r>
              <a:rPr lang="he-IL" sz="5400" dirty="0">
                <a:solidFill>
                  <a:prstClr val="black"/>
                </a:solidFill>
                <a:latin typeface="Times New Roman" panose="02020603050405020304" pitchFamily="18" charset="0"/>
                <a:cs typeface="Times New Roman" panose="02020603050405020304" pitchFamily="18" charset="0"/>
              </a:rPr>
              <a:t>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תּוֹ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תָּל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תּוֹל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בּוֹ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בּא </a:t>
            </a:r>
          </a:p>
        </p:txBody>
      </p:sp>
      <p:sp>
        <p:nvSpPr>
          <p:cNvPr id="9" name="Rectangle 8"/>
          <p:cNvSpPr/>
          <p:nvPr/>
        </p:nvSpPr>
        <p:spPr>
          <a:xfrm>
            <a:off x="1" y="4707907"/>
            <a:ext cx="8463686" cy="923330"/>
          </a:xfrm>
          <a:prstGeom prst="rect">
            <a:avLst/>
          </a:prstGeom>
        </p:spPr>
        <p:txBody>
          <a:bodyPr wrap="square">
            <a:spAutoFit/>
          </a:bodyPr>
          <a:lstStyle/>
          <a:p>
            <a:pPr lvl="0" algn="r"/>
            <a:r>
              <a:rPr lang="he-IL" sz="5400" dirty="0">
                <a:solidFill>
                  <a:prstClr val="black"/>
                </a:solidFill>
                <a:latin typeface="Times New Roman" panose="02020603050405020304" pitchFamily="18" charset="0"/>
                <a:cs typeface="Times New Roman" panose="02020603050405020304" pitchFamily="18" charset="0"/>
              </a:rPr>
              <a:t>לָבּוֹא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שַׁבָּשׁ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בּוֹא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לוֹא</a:t>
            </a:r>
            <a:endParaRPr lang="en-US" sz="5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504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82" t="33514" r="28376" b="7700"/>
          <a:stretch/>
        </p:blipFill>
        <p:spPr bwMode="auto">
          <a:xfrm>
            <a:off x="340412" y="1513490"/>
            <a:ext cx="8368580" cy="451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a:extLst>
              <a:ext uri="{FF2B5EF4-FFF2-40B4-BE49-F238E27FC236}">
                <a16:creationId xmlns="" xmlns:a16="http://schemas.microsoft.com/office/drawing/2014/main" id="{066A21A6-FA2C-43F6-AEB1-1170472FE49D}"/>
              </a:ext>
            </a:extLst>
          </p:cNvPr>
          <p:cNvSpPr/>
          <p:nvPr/>
        </p:nvSpPr>
        <p:spPr>
          <a:xfrm>
            <a:off x="-4307" y="0"/>
            <a:ext cx="9148307" cy="1380627"/>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solidFill>
                  <a:schemeClr val="tx1"/>
                </a:solidFill>
                <a:cs typeface="Times New Roman" panose="02020603050405020304" pitchFamily="18" charset="0"/>
              </a:rPr>
              <a:t>Cross Out Sounds that  Don’t Match</a:t>
            </a:r>
            <a:endParaRPr lang="en-US" sz="4800" dirty="0">
              <a:solidFill>
                <a:schemeClr val="tx1"/>
              </a:solidFill>
              <a:cs typeface="Times New Roman" panose="02020603050405020304" pitchFamily="18" charset="0"/>
            </a:endParaRPr>
          </a:p>
        </p:txBody>
      </p:sp>
      <p:pic>
        <p:nvPicPr>
          <p:cNvPr id="44" name="Picture 43" descr="shalomlearning_final_CMY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485" y="5710989"/>
            <a:ext cx="2022806" cy="441841"/>
          </a:xfrm>
          <a:prstGeom prst="rect">
            <a:avLst/>
          </a:prstGeom>
        </p:spPr>
      </p:pic>
      <p:cxnSp>
        <p:nvCxnSpPr>
          <p:cNvPr id="12" name="Straight Connector 11"/>
          <p:cNvCxnSpPr/>
          <p:nvPr/>
        </p:nvCxnSpPr>
        <p:spPr>
          <a:xfrm>
            <a:off x="0" y="138062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a:t>
            </a:r>
            <a:r>
              <a:rPr lang="he-IL" sz="2800" spc="900" dirty="0">
                <a:solidFill>
                  <a:schemeClr val="bg1">
                    <a:lumMod val="50000"/>
                  </a:schemeClr>
                </a:solidFill>
                <a:latin typeface="Times New Roman" panose="02020603050405020304" pitchFamily="18" charset="0"/>
                <a:cs typeface="Times New Roman" panose="02020603050405020304" pitchFamily="18" charset="0"/>
              </a:rPr>
              <a:t>ת</a:t>
            </a:r>
            <a:endParaRPr lang="en-US" sz="2800" spc="9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3360" y="1749972"/>
            <a:ext cx="1718442" cy="179888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This was  in the PDF but not sure if it is part of lesson plan. I just threw it here.</a:t>
            </a:r>
            <a:endParaRPr lang="en-US" dirty="0">
              <a:solidFill>
                <a:schemeClr val="tx1"/>
              </a:solidFill>
            </a:endParaRPr>
          </a:p>
        </p:txBody>
      </p:sp>
    </p:spTree>
    <p:extLst>
      <p:ext uri="{BB962C8B-B14F-4D97-AF65-F5344CB8AC3E}">
        <p14:creationId xmlns:p14="http://schemas.microsoft.com/office/powerpoint/2010/main" val="2597797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066A21A6-FA2C-43F6-AEB1-1170472FE49D}"/>
              </a:ext>
            </a:extLst>
          </p:cNvPr>
          <p:cNvSpPr/>
          <p:nvPr/>
        </p:nvSpPr>
        <p:spPr>
          <a:xfrm>
            <a:off x="-4307" y="0"/>
            <a:ext cx="9148307" cy="1380627"/>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solidFill>
                  <a:schemeClr val="tx1"/>
                </a:solidFill>
                <a:cs typeface="Times New Roman" panose="02020603050405020304" pitchFamily="18" charset="0"/>
              </a:rPr>
              <a:t>Vowel Sound Matching Game</a:t>
            </a:r>
          </a:p>
        </p:txBody>
      </p:sp>
      <p:pic>
        <p:nvPicPr>
          <p:cNvPr id="44" name="Picture 43"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485" y="5710989"/>
            <a:ext cx="2022806" cy="441841"/>
          </a:xfrm>
          <a:prstGeom prst="rect">
            <a:avLst/>
          </a:prstGeom>
        </p:spPr>
      </p:pic>
      <p:cxnSp>
        <p:nvCxnSpPr>
          <p:cNvPr id="12" name="Straight Connector 11"/>
          <p:cNvCxnSpPr/>
          <p:nvPr/>
        </p:nvCxnSpPr>
        <p:spPr>
          <a:xfrm>
            <a:off x="0" y="138062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a:t>
            </a:r>
            <a:r>
              <a:rPr lang="he-IL" sz="2800" spc="900" dirty="0">
                <a:solidFill>
                  <a:schemeClr val="bg1">
                    <a:lumMod val="50000"/>
                  </a:schemeClr>
                </a:solidFill>
                <a:latin typeface="Times New Roman" panose="02020603050405020304" pitchFamily="18" charset="0"/>
                <a:cs typeface="Times New Roman" panose="02020603050405020304" pitchFamily="18" charset="0"/>
              </a:rPr>
              <a:t>ת</a:t>
            </a:r>
            <a:endParaRPr lang="en-US" sz="2800" spc="9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711" y="1380628"/>
            <a:ext cx="6155506" cy="273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71" y="3589142"/>
            <a:ext cx="5361598" cy="269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rian\Dropbox\Torah Aura Decoding Development\TA Decoding Lessons\Torah Aura Decoding Lessons Complete\4_Lamed\Online lesson files\Graphics\Four Quarters.jpg"/>
          <p:cNvPicPr>
            <a:picLocks noChangeAspect="1" noChangeArrowheads="1"/>
          </p:cNvPicPr>
          <p:nvPr/>
        </p:nvPicPr>
        <p:blipFill rotWithShape="1">
          <a:blip r:embed="rId3">
            <a:extLst>
              <a:ext uri="{28A0092B-C50C-407E-A947-70E740481C1C}">
                <a14:useLocalDpi xmlns:a14="http://schemas.microsoft.com/office/drawing/2010/main" val="0"/>
              </a:ext>
            </a:extLst>
          </a:blip>
          <a:srcRect l="1711" t="3480" r="44711" b="3553"/>
          <a:stretch/>
        </p:blipFill>
        <p:spPr bwMode="auto">
          <a:xfrm>
            <a:off x="4871545" y="1970690"/>
            <a:ext cx="3736427" cy="3326524"/>
          </a:xfrm>
          <a:prstGeom prst="rect">
            <a:avLst/>
          </a:prstGeom>
          <a:noFill/>
          <a:ln w="47625">
            <a:solidFill>
              <a:schemeClr val="tx1"/>
            </a:solidFill>
          </a:ln>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 xmlns:a16="http://schemas.microsoft.com/office/drawing/2014/main" id="{066A21A6-FA2C-43F6-AEB1-1170472FE49D}"/>
              </a:ext>
            </a:extLst>
          </p:cNvPr>
          <p:cNvSpPr/>
          <p:nvPr/>
        </p:nvSpPr>
        <p:spPr>
          <a:xfrm>
            <a:off x="-4307" y="0"/>
            <a:ext cx="9148307" cy="1380627"/>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tx1"/>
                </a:solidFill>
                <a:cs typeface="Times New Roman" panose="02020603050405020304" pitchFamily="18" charset="0"/>
              </a:rPr>
              <a:t>The Four Quarters of the Old City</a:t>
            </a:r>
          </a:p>
        </p:txBody>
      </p:sp>
      <p:pic>
        <p:nvPicPr>
          <p:cNvPr id="44" name="Picture 43" descr="shalomlearning_final_CMY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485" y="5710989"/>
            <a:ext cx="2022806" cy="441841"/>
          </a:xfrm>
          <a:prstGeom prst="rect">
            <a:avLst/>
          </a:prstGeom>
        </p:spPr>
      </p:pic>
      <p:cxnSp>
        <p:nvCxnSpPr>
          <p:cNvPr id="12" name="Straight Connector 11"/>
          <p:cNvCxnSpPr/>
          <p:nvPr/>
        </p:nvCxnSpPr>
        <p:spPr>
          <a:xfrm>
            <a:off x="0" y="138062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a:t>
            </a:r>
            <a:r>
              <a:rPr lang="he-IL" sz="2800" spc="900" dirty="0">
                <a:solidFill>
                  <a:schemeClr val="bg1">
                    <a:lumMod val="50000"/>
                  </a:schemeClr>
                </a:solidFill>
                <a:latin typeface="Times New Roman" panose="02020603050405020304" pitchFamily="18" charset="0"/>
                <a:cs typeface="Times New Roman" panose="02020603050405020304" pitchFamily="18" charset="0"/>
              </a:rPr>
              <a:t>ת</a:t>
            </a:r>
            <a:endParaRPr lang="en-US" sz="2800" spc="9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1026" name="Picture 2" descr="C:\Users\Brian\Dropbox\Torah Aura Decoding Development\TA Decoding Lessons\Torah Aura Decoding Lessons Complete\4_Lamed\Online lesson files\Graphics\Old City Map.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0" r="100000">
                        <a14:foregroundMark x1="6963" y1="85505" x2="35704" y2="85505"/>
                        <a14:foregroundMark x1="2667" y1="84309" x2="10370" y2="84707"/>
                        <a14:foregroundMark x1="2667" y1="85106" x2="4000" y2="86968"/>
                        <a14:foregroundMark x1="77630" y1="67952" x2="92000" y2="68750"/>
                        <a14:foregroundMark x1="78370" y1="73005" x2="92444" y2="63830"/>
                        <a14:foregroundMark x1="83556" y1="67952" x2="92000" y2="71809"/>
                        <a14:foregroundMark x1="1481" y1="77926" x2="99556" y2="79787"/>
                        <a14:foregroundMark x1="3111" y1="95745" x2="95407" y2="95745"/>
                        <a14:foregroundMark x1="43704" y1="84309" x2="43704" y2="84309"/>
                        <a14:foregroundMark x1="6074" y1="76330" x2="6074" y2="6516"/>
                        <a14:foregroundMark x1="6074" y1="6516" x2="93630" y2="5718"/>
                        <a14:foregroundMark x1="94074" y1="5718" x2="95407" y2="92686"/>
                        <a14:foregroundMark x1="85185" y1="63032" x2="85185" y2="63032"/>
                        <a14:foregroundMark x1="60593" y1="83245" x2="90667" y2="51995"/>
                        <a14:foregroundMark x1="62815" y1="69149" x2="77185" y2="72207"/>
                        <a14:foregroundMark x1="56444" y1="83910" x2="77185" y2="84309"/>
                        <a14:foregroundMark x1="64000" y1="86170" x2="76296" y2="86170"/>
                        <a14:foregroundMark x1="10370" y1="11037" x2="53037" y2="51995"/>
                        <a14:foregroundMark x1="9037" y1="7979" x2="89037" y2="15160"/>
                        <a14:foregroundMark x1="49185" y1="11835" x2="5630" y2="40691"/>
                        <a14:foregroundMark x1="7407" y1="8777" x2="9037" y2="74867"/>
                        <a14:foregroundMark x1="14519" y1="76330" x2="15407" y2="45612"/>
                      </a14:backgroundRemoval>
                    </a14:imgEffect>
                  </a14:imgLayer>
                </a14:imgProps>
              </a:ext>
              <a:ext uri="{28A0092B-C50C-407E-A947-70E740481C1C}">
                <a14:useLocalDpi xmlns:a14="http://schemas.microsoft.com/office/drawing/2010/main" val="0"/>
              </a:ext>
            </a:extLst>
          </a:blip>
          <a:srcRect l="5220" t="9903" r="3808" b="12625"/>
          <a:stretch/>
        </p:blipFill>
        <p:spPr bwMode="auto">
          <a:xfrm>
            <a:off x="630626" y="1970690"/>
            <a:ext cx="3531476" cy="3350797"/>
          </a:xfrm>
          <a:prstGeom prst="rect">
            <a:avLst/>
          </a:prstGeom>
          <a:noFill/>
          <a:ln w="476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838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066A21A6-FA2C-43F6-AEB1-1170472FE49D}"/>
              </a:ext>
            </a:extLst>
          </p:cNvPr>
          <p:cNvSpPr/>
          <p:nvPr/>
        </p:nvSpPr>
        <p:spPr>
          <a:xfrm>
            <a:off x="-4307" y="0"/>
            <a:ext cx="9148307" cy="1380627"/>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e-IL" sz="6000" dirty="0">
                <a:solidFill>
                  <a:schemeClr val="tx1"/>
                </a:solidFill>
                <a:cs typeface="Times New Roman" panose="02020603050405020304" pitchFamily="18" charset="0"/>
              </a:rPr>
              <a:t> אֲנִי רוֹצֶה / רוֹצָה לִרְאוֹת</a:t>
            </a:r>
            <a:endParaRPr lang="en-US" sz="6000" dirty="0">
              <a:solidFill>
                <a:schemeClr val="tx1"/>
              </a:solidFill>
              <a:cs typeface="Times New Roman" panose="02020603050405020304" pitchFamily="18" charset="0"/>
            </a:endParaRPr>
          </a:p>
        </p:txBody>
      </p:sp>
      <p:pic>
        <p:nvPicPr>
          <p:cNvPr id="44" name="Picture 43"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485" y="5710989"/>
            <a:ext cx="2022806" cy="441841"/>
          </a:xfrm>
          <a:prstGeom prst="rect">
            <a:avLst/>
          </a:prstGeom>
        </p:spPr>
      </p:pic>
      <p:cxnSp>
        <p:nvCxnSpPr>
          <p:cNvPr id="12" name="Straight Connector 11"/>
          <p:cNvCxnSpPr/>
          <p:nvPr/>
        </p:nvCxnSpPr>
        <p:spPr>
          <a:xfrm>
            <a:off x="0" y="138062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a:t>
            </a:r>
            <a:r>
              <a:rPr lang="he-IL" sz="2800" spc="900" dirty="0">
                <a:solidFill>
                  <a:schemeClr val="bg1">
                    <a:lumMod val="50000"/>
                  </a:schemeClr>
                </a:solidFill>
                <a:latin typeface="Times New Roman" panose="02020603050405020304" pitchFamily="18" charset="0"/>
                <a:cs typeface="Times New Roman" panose="02020603050405020304" pitchFamily="18" charset="0"/>
              </a:rPr>
              <a:t>ת</a:t>
            </a:r>
            <a:endParaRPr lang="en-US" sz="2800" spc="9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536033" y="1577852"/>
            <a:ext cx="4246962" cy="1200329"/>
          </a:xfrm>
          <a:prstGeom prst="rect">
            <a:avLst/>
          </a:prstGeom>
        </p:spPr>
        <p:txBody>
          <a:bodyPr wrap="square">
            <a:spAutoFit/>
          </a:bodyPr>
          <a:lstStyle/>
          <a:p>
            <a:pPr algn="r"/>
            <a:r>
              <a:rPr lang="he-IL" sz="7200" b="1" dirty="0">
                <a:solidFill>
                  <a:srgbClr val="0072CE"/>
                </a:solidFill>
                <a:latin typeface="Times New Roman" panose="02020603050405020304" pitchFamily="18" charset="0"/>
                <a:cs typeface="Times New Roman" panose="02020603050405020304" pitchFamily="18" charset="0"/>
              </a:rPr>
              <a:t>אֲנִי רוֹצֶה</a:t>
            </a:r>
            <a:endParaRPr lang="en-US" sz="7200" b="1" dirty="0">
              <a:solidFill>
                <a:srgbClr val="0072CE"/>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561031" y="3649739"/>
            <a:ext cx="4786917" cy="1200329"/>
          </a:xfrm>
          <a:prstGeom prst="rect">
            <a:avLst/>
          </a:prstGeom>
        </p:spPr>
        <p:txBody>
          <a:bodyPr wrap="square">
            <a:spAutoFit/>
          </a:bodyPr>
          <a:lstStyle/>
          <a:p>
            <a:pPr algn="r"/>
            <a:r>
              <a:rPr lang="en-US" sz="7200" b="1" dirty="0" smtClean="0">
                <a:solidFill>
                  <a:srgbClr val="FF72CE"/>
                </a:solidFill>
                <a:latin typeface="Times New Roman" panose="02020603050405020304" pitchFamily="18" charset="0"/>
                <a:cs typeface="Times New Roman" panose="02020603050405020304" pitchFamily="18" charset="0"/>
              </a:rPr>
              <a:t>    </a:t>
            </a:r>
            <a:r>
              <a:rPr lang="he-IL" sz="7200" b="1" dirty="0" smtClean="0">
                <a:solidFill>
                  <a:srgbClr val="FF72CE"/>
                </a:solidFill>
                <a:latin typeface="Times New Roman" panose="02020603050405020304" pitchFamily="18" charset="0"/>
                <a:cs typeface="Times New Roman" panose="02020603050405020304" pitchFamily="18" charset="0"/>
              </a:rPr>
              <a:t>אֲנִי רוֹצָה</a:t>
            </a:r>
            <a:endParaRPr lang="en-US" sz="7200" b="1" dirty="0">
              <a:solidFill>
                <a:srgbClr val="FF72CE"/>
              </a:solidFill>
              <a:latin typeface="Times New Roman" panose="02020603050405020304" pitchFamily="18" charset="0"/>
              <a:cs typeface="Times New Roman" panose="02020603050405020304" pitchFamily="18" charset="0"/>
            </a:endParaRPr>
          </a:p>
        </p:txBody>
      </p:sp>
      <p:sp>
        <p:nvSpPr>
          <p:cNvPr id="8" name="Rectangle 7"/>
          <p:cNvSpPr/>
          <p:nvPr/>
        </p:nvSpPr>
        <p:spPr>
          <a:xfrm>
            <a:off x="5783793" y="4637208"/>
            <a:ext cx="2254143" cy="1200329"/>
          </a:xfrm>
          <a:prstGeom prst="rect">
            <a:avLst/>
          </a:prstGeom>
        </p:spPr>
        <p:txBody>
          <a:bodyPr wrap="none">
            <a:spAutoFit/>
          </a:bodyPr>
          <a:lstStyle/>
          <a:p>
            <a:pPr algn="r"/>
            <a:r>
              <a:rPr lang="he-IL" sz="7200" b="1" dirty="0">
                <a:solidFill>
                  <a:srgbClr val="FFC72C"/>
                </a:solidFill>
                <a:latin typeface="Times New Roman" panose="02020603050405020304" pitchFamily="18" charset="0"/>
                <a:cs typeface="Times New Roman" panose="02020603050405020304" pitchFamily="18" charset="0"/>
              </a:rPr>
              <a:t>לִרְאוֹת</a:t>
            </a:r>
            <a:endParaRPr lang="en-US" sz="7200" b="1" dirty="0">
              <a:solidFill>
                <a:srgbClr val="FFC72C"/>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033120" y="2640813"/>
            <a:ext cx="2254143" cy="1200329"/>
          </a:xfrm>
          <a:prstGeom prst="rect">
            <a:avLst/>
          </a:prstGeom>
        </p:spPr>
        <p:txBody>
          <a:bodyPr wrap="none">
            <a:spAutoFit/>
          </a:bodyPr>
          <a:lstStyle/>
          <a:p>
            <a:pPr lvl="0" algn="r"/>
            <a:r>
              <a:rPr lang="he-IL" sz="7200" b="1" dirty="0">
                <a:solidFill>
                  <a:srgbClr val="FFC72C"/>
                </a:solidFill>
                <a:latin typeface="Times New Roman" panose="02020603050405020304" pitchFamily="18" charset="0"/>
                <a:cs typeface="Times New Roman" panose="02020603050405020304" pitchFamily="18" charset="0"/>
              </a:rPr>
              <a:t>לִרְאוֹת</a:t>
            </a:r>
            <a:endParaRPr lang="en-US" sz="7200" b="1" dirty="0">
              <a:solidFill>
                <a:srgbClr val="FFC72C"/>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57" y="4151205"/>
            <a:ext cx="3086100" cy="14859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262399" y="2055523"/>
            <a:ext cx="3086100" cy="1485900"/>
          </a:xfrm>
          <a:prstGeom prst="rect">
            <a:avLst/>
          </a:prstGeom>
        </p:spPr>
      </p:pic>
      <p:pic>
        <p:nvPicPr>
          <p:cNvPr id="20" name="Picture 19"/>
          <p:cNvPicPr>
            <a:picLocks noChangeAspect="1"/>
          </p:cNvPicPr>
          <p:nvPr/>
        </p:nvPicPr>
        <p:blipFill rotWithShape="1">
          <a:blip r:embed="rId5">
            <a:extLst>
              <a:ext uri="{BEBA8EAE-BF5A-486C-A8C5-ECC9F3942E4B}">
                <a14:imgProps xmlns:a14="http://schemas.microsoft.com/office/drawing/2010/main">
                  <a14:imgLayer r:embed="rId6">
                    <a14:imgEffect>
                      <a14:backgroundRemoval t="45213" b="93913" l="50745" r="71485"/>
                    </a14:imgEffect>
                  </a14:imgLayer>
                </a14:imgProps>
              </a:ext>
              <a:ext uri="{28A0092B-C50C-407E-A947-70E740481C1C}">
                <a14:useLocalDpi xmlns:a14="http://schemas.microsoft.com/office/drawing/2010/main" val="0"/>
              </a:ext>
            </a:extLst>
          </a:blip>
          <a:srcRect l="48153" t="39125" r="25923"/>
          <a:stretch/>
        </p:blipFill>
        <p:spPr>
          <a:xfrm rot="10800000">
            <a:off x="5884482" y="1518218"/>
            <a:ext cx="800027" cy="904553"/>
          </a:xfrm>
          <a:prstGeom prst="rect">
            <a:avLst/>
          </a:prstGeom>
        </p:spPr>
      </p:pic>
      <p:pic>
        <p:nvPicPr>
          <p:cNvPr id="21" name="Picture 20"/>
          <p:cNvPicPr>
            <a:picLocks noChangeAspect="1"/>
          </p:cNvPicPr>
          <p:nvPr/>
        </p:nvPicPr>
        <p:blipFill rotWithShape="1">
          <a:blip r:embed="rId5">
            <a:extLst>
              <a:ext uri="{BEBA8EAE-BF5A-486C-A8C5-ECC9F3942E4B}">
                <a14:imgProps xmlns:a14="http://schemas.microsoft.com/office/drawing/2010/main">
                  <a14:imgLayer r:embed="rId6">
                    <a14:imgEffect>
                      <a14:backgroundRemoval t="45213" b="93913" l="50745" r="71485"/>
                    </a14:imgEffect>
                  </a14:imgLayer>
                </a14:imgProps>
              </a:ext>
              <a:ext uri="{28A0092B-C50C-407E-A947-70E740481C1C}">
                <a14:useLocalDpi xmlns:a14="http://schemas.microsoft.com/office/drawing/2010/main" val="0"/>
              </a:ext>
            </a:extLst>
          </a:blip>
          <a:srcRect l="48153" t="64460" r="25923"/>
          <a:stretch/>
        </p:blipFill>
        <p:spPr>
          <a:xfrm rot="10800000">
            <a:off x="5343177" y="1591787"/>
            <a:ext cx="800027" cy="528105"/>
          </a:xfrm>
          <a:prstGeom prst="rect">
            <a:avLst/>
          </a:prstGeom>
        </p:spPr>
      </p:pic>
      <p:pic>
        <p:nvPicPr>
          <p:cNvPr id="22" name="Picture 21"/>
          <p:cNvPicPr>
            <a:picLocks noChangeAspect="1"/>
          </p:cNvPicPr>
          <p:nvPr/>
        </p:nvPicPr>
        <p:blipFill rotWithShape="1">
          <a:blip r:embed="rId5">
            <a:extLst>
              <a:ext uri="{BEBA8EAE-BF5A-486C-A8C5-ECC9F3942E4B}">
                <a14:imgProps xmlns:a14="http://schemas.microsoft.com/office/drawing/2010/main">
                  <a14:imgLayer r:embed="rId6">
                    <a14:imgEffect>
                      <a14:backgroundRemoval t="45213" b="93913" l="50745" r="71485"/>
                    </a14:imgEffect>
                  </a14:imgLayer>
                </a14:imgProps>
              </a:ext>
              <a:ext uri="{28A0092B-C50C-407E-A947-70E740481C1C}">
                <a14:useLocalDpi xmlns:a14="http://schemas.microsoft.com/office/drawing/2010/main" val="0"/>
              </a:ext>
            </a:extLst>
          </a:blip>
          <a:srcRect l="48153" t="64286" r="25923" b="-1"/>
          <a:stretch/>
        </p:blipFill>
        <p:spPr>
          <a:xfrm rot="10800000">
            <a:off x="4880703" y="1838783"/>
            <a:ext cx="800027" cy="530687"/>
          </a:xfrm>
          <a:prstGeom prst="rect">
            <a:avLst/>
          </a:prstGeom>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59758" flipH="1">
            <a:off x="7060485" y="1498209"/>
            <a:ext cx="180498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61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066A21A6-FA2C-43F6-AEB1-1170472FE49D}"/>
              </a:ext>
            </a:extLst>
          </p:cNvPr>
          <p:cNvSpPr/>
          <p:nvPr/>
        </p:nvSpPr>
        <p:spPr>
          <a:xfrm>
            <a:off x="-4307" y="0"/>
            <a:ext cx="9148307" cy="1380627"/>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a:solidFill>
                  <a:schemeClr val="tx1"/>
                </a:solidFill>
                <a:cs typeface="Times New Roman" panose="02020603050405020304" pitchFamily="18" charset="0"/>
              </a:rPr>
              <a:t>TPR Walk/Stop Game </a:t>
            </a:r>
          </a:p>
        </p:txBody>
      </p:sp>
      <p:pic>
        <p:nvPicPr>
          <p:cNvPr id="44" name="Picture 43"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485" y="5710989"/>
            <a:ext cx="2022806" cy="441841"/>
          </a:xfrm>
          <a:prstGeom prst="rect">
            <a:avLst/>
          </a:prstGeom>
        </p:spPr>
      </p:pic>
      <p:cxnSp>
        <p:nvCxnSpPr>
          <p:cNvPr id="12" name="Straight Connector 11"/>
          <p:cNvCxnSpPr/>
          <p:nvPr/>
        </p:nvCxnSpPr>
        <p:spPr>
          <a:xfrm>
            <a:off x="0" y="138062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a:t>
            </a:r>
            <a:r>
              <a:rPr lang="he-IL" sz="2800" spc="900" dirty="0">
                <a:solidFill>
                  <a:schemeClr val="bg1">
                    <a:lumMod val="50000"/>
                  </a:schemeClr>
                </a:solidFill>
                <a:latin typeface="Times New Roman" panose="02020603050405020304" pitchFamily="18" charset="0"/>
                <a:cs typeface="Times New Roman" panose="02020603050405020304" pitchFamily="18" charset="0"/>
              </a:rPr>
              <a:t>ת</a:t>
            </a:r>
            <a:endParaRPr lang="en-US" sz="2800" spc="9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5785888" y="1600457"/>
            <a:ext cx="4572000" cy="1200329"/>
          </a:xfrm>
          <a:prstGeom prst="rect">
            <a:avLst/>
          </a:prstGeom>
        </p:spPr>
        <p:txBody>
          <a:bodyPr>
            <a:spAutoFit/>
          </a:bodyPr>
          <a:lstStyle/>
          <a:p>
            <a:r>
              <a:rPr lang="he-IL" sz="7200" dirty="0" smtClean="0">
                <a:solidFill>
                  <a:srgbClr val="0072CE"/>
                </a:solidFill>
                <a:latin typeface="Times New Roman" panose="02020603050405020304" pitchFamily="18" charset="0"/>
                <a:cs typeface="Times New Roman" panose="02020603050405020304" pitchFamily="18" charset="0"/>
              </a:rPr>
              <a:t>לִרְקוֹד</a:t>
            </a:r>
            <a:endParaRPr lang="he-IL" sz="7200" dirty="0">
              <a:solidFill>
                <a:srgbClr val="0072CE"/>
              </a:solidFill>
              <a:latin typeface="Times New Roman" panose="02020603050405020304" pitchFamily="18" charset="0"/>
              <a:cs typeface="Times New Roman" panose="02020603050405020304" pitchFamily="18" charset="0"/>
            </a:endParaRPr>
          </a:p>
        </p:txBody>
      </p:sp>
      <p:sp>
        <p:nvSpPr>
          <p:cNvPr id="4" name="Rectangle 3"/>
          <p:cNvSpPr/>
          <p:nvPr/>
        </p:nvSpPr>
        <p:spPr>
          <a:xfrm>
            <a:off x="583330" y="4838813"/>
            <a:ext cx="4572000" cy="1200329"/>
          </a:xfrm>
          <a:prstGeom prst="rect">
            <a:avLst/>
          </a:prstGeom>
        </p:spPr>
        <p:txBody>
          <a:bodyPr>
            <a:spAutoFit/>
          </a:bodyPr>
          <a:lstStyle/>
          <a:p>
            <a:r>
              <a:rPr lang="he-IL" sz="7200" dirty="0">
                <a:solidFill>
                  <a:srgbClr val="00B050"/>
                </a:solidFill>
                <a:latin typeface="Times New Roman" panose="02020603050405020304" pitchFamily="18" charset="0"/>
                <a:cs typeface="Times New Roman" panose="02020603050405020304" pitchFamily="18" charset="0"/>
              </a:rPr>
              <a:t>לִקְפּוֹץ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1904" y="2815354"/>
            <a:ext cx="2226222" cy="29190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779" y="1970691"/>
            <a:ext cx="2786094" cy="2786094"/>
          </a:xfrm>
          <a:prstGeom prst="rect">
            <a:avLst/>
          </a:prstGeom>
        </p:spPr>
      </p:pic>
    </p:spTree>
    <p:extLst>
      <p:ext uri="{BB962C8B-B14F-4D97-AF65-F5344CB8AC3E}">
        <p14:creationId xmlns:p14="http://schemas.microsoft.com/office/powerpoint/2010/main" val="113877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878" y="4238292"/>
            <a:ext cx="1952941" cy="176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descr="shalomlearning_final_CMY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485" y="5710989"/>
            <a:ext cx="2022806" cy="441841"/>
          </a:xfrm>
          <a:prstGeom prst="rect">
            <a:avLst/>
          </a:prstGeom>
        </p:spPr>
      </p:pic>
      <p:sp>
        <p:nvSpPr>
          <p:cNvPr id="4" name="Oval 3"/>
          <p:cNvSpPr/>
          <p:nvPr/>
        </p:nvSpPr>
        <p:spPr>
          <a:xfrm>
            <a:off x="1131821" y="2881523"/>
            <a:ext cx="6072629" cy="1923156"/>
          </a:xfrm>
          <a:prstGeom prst="ellipse">
            <a:avLst/>
          </a:prstGeom>
          <a:gradFill>
            <a:gsLst>
              <a:gs pos="0">
                <a:srgbClr val="0072CE"/>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 xmlns:a16="http://schemas.microsoft.com/office/drawing/2014/main" id="{066A21A6-FA2C-43F6-AEB1-1170472FE49D}"/>
              </a:ext>
            </a:extLst>
          </p:cNvPr>
          <p:cNvSpPr/>
          <p:nvPr/>
        </p:nvSpPr>
        <p:spPr>
          <a:xfrm>
            <a:off x="-4307" y="0"/>
            <a:ext cx="9148307" cy="1380627"/>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tx1"/>
                </a:solidFill>
                <a:cs typeface="Times New Roman" panose="02020603050405020304" pitchFamily="18" charset="0"/>
              </a:rPr>
              <a:t>Wrap Up and  </a:t>
            </a:r>
            <a:r>
              <a:rPr lang="he-IL" sz="7200" dirty="0">
                <a:solidFill>
                  <a:schemeClr val="tx1"/>
                </a:solidFill>
                <a:latin typeface="Times New Roman" panose="02020603050405020304" pitchFamily="18" charset="0"/>
                <a:cs typeface="Times New Roman" panose="02020603050405020304" pitchFamily="18" charset="0"/>
              </a:rPr>
              <a:t>שָׁלוֹם</a:t>
            </a:r>
            <a:endParaRPr lang="en-US" sz="6000" i="1"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387778" y="3134728"/>
            <a:ext cx="4147932" cy="1200329"/>
          </a:xfrm>
          <a:prstGeom prst="rect">
            <a:avLst/>
          </a:prstGeom>
          <a:noFill/>
        </p:spPr>
        <p:txBody>
          <a:bodyPr wrap="square" rtlCol="0">
            <a:spAutoFit/>
          </a:bodyPr>
          <a:lstStyle/>
          <a:p>
            <a:r>
              <a:rPr lang="en-US" sz="7200" dirty="0">
                <a:latin typeface="Cooper Black" panose="0208090404030B020404" pitchFamily="18" charset="0"/>
              </a:rPr>
              <a:t>Shalom</a:t>
            </a:r>
          </a:p>
        </p:txBody>
      </p:sp>
      <p:cxnSp>
        <p:nvCxnSpPr>
          <p:cNvPr id="14" name="Straight Connector 13"/>
          <p:cNvCxnSpPr/>
          <p:nvPr/>
        </p:nvCxnSpPr>
        <p:spPr>
          <a:xfrm>
            <a:off x="0" y="138062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0"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a:t>
            </a:r>
            <a:r>
              <a:rPr lang="he-IL" sz="2800" spc="900" dirty="0">
                <a:solidFill>
                  <a:schemeClr val="bg1">
                    <a:lumMod val="50000"/>
                  </a:schemeClr>
                </a:solidFill>
                <a:latin typeface="Times New Roman" panose="02020603050405020304" pitchFamily="18" charset="0"/>
                <a:cs typeface="Times New Roman" panose="02020603050405020304" pitchFamily="18" charset="0"/>
              </a:rPr>
              <a:t>ת</a:t>
            </a:r>
            <a:endParaRPr lang="en-US" sz="2800" spc="9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0836" y="3843101"/>
            <a:ext cx="2140681" cy="173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20714" b="16336"/>
          <a:stretch/>
        </p:blipFill>
        <p:spPr bwMode="auto">
          <a:xfrm>
            <a:off x="-136857" y="1513511"/>
            <a:ext cx="3282330" cy="148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C:\Users\Brian\Dropbox\Torah Aura Decoding Development\TA Decoding Lessons\Torah Aura Decoding Lessons Complete\4_Lamed\Online lesson files\Graphics\Four Quarters.jpg"/>
          <p:cNvPicPr>
            <a:picLocks noChangeAspect="1" noChangeArrowheads="1"/>
          </p:cNvPicPr>
          <p:nvPr/>
        </p:nvPicPr>
        <p:blipFill rotWithShape="1">
          <a:blip r:embed="rId7">
            <a:extLst>
              <a:ext uri="{28A0092B-C50C-407E-A947-70E740481C1C}">
                <a14:useLocalDpi xmlns:a14="http://schemas.microsoft.com/office/drawing/2010/main" val="0"/>
              </a:ext>
            </a:extLst>
          </a:blip>
          <a:srcRect l="1711" t="3480" r="44711" b="3553"/>
          <a:stretch/>
        </p:blipFill>
        <p:spPr bwMode="auto">
          <a:xfrm>
            <a:off x="294949" y="4925991"/>
            <a:ext cx="1213945" cy="1080770"/>
          </a:xfrm>
          <a:prstGeom prst="rect">
            <a:avLst/>
          </a:prstGeom>
          <a:noFill/>
          <a:ln w="47625">
            <a:solidFill>
              <a:schemeClr val="tx1"/>
            </a:solidFill>
          </a:ln>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064" y="1719950"/>
            <a:ext cx="4051430" cy="179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6180" y="4992395"/>
            <a:ext cx="2345064" cy="117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16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C5AC894C-CD97-4E62-934B-E38D4F0EB7C9}"/>
              </a:ext>
            </a:extLst>
          </p:cNvPr>
          <p:cNvGraphicFramePr/>
          <p:nvPr>
            <p:extLst>
              <p:ext uri="{D42A27DB-BD31-4B8C-83A1-F6EECF244321}">
                <p14:modId xmlns:p14="http://schemas.microsoft.com/office/powerpoint/2010/main" val="3274015362"/>
              </p:ext>
            </p:extLst>
          </p:nvPr>
        </p:nvGraphicFramePr>
        <p:xfrm>
          <a:off x="-894323" y="1573970"/>
          <a:ext cx="7875457" cy="458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Rectangle 25">
            <a:extLst>
              <a:ext uri="{FF2B5EF4-FFF2-40B4-BE49-F238E27FC236}">
                <a16:creationId xmlns="" xmlns:a16="http://schemas.microsoft.com/office/drawing/2014/main" id="{066A21A6-FA2C-43F6-AEB1-1170472FE49D}"/>
              </a:ext>
            </a:extLst>
          </p:cNvPr>
          <p:cNvSpPr/>
          <p:nvPr/>
        </p:nvSpPr>
        <p:spPr>
          <a:xfrm>
            <a:off x="-2897" y="0"/>
            <a:ext cx="9148307" cy="1380627"/>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39509" y="1604114"/>
            <a:ext cx="1404454" cy="269304"/>
          </a:xfrm>
          <a:prstGeom prst="rect">
            <a:avLst/>
          </a:prstGeom>
          <a:noFill/>
        </p:spPr>
        <p:txBody>
          <a:bodyPr wrap="square" rtlCol="0">
            <a:spAutoFit/>
          </a:bodyPr>
          <a:lstStyle/>
          <a:p>
            <a:r>
              <a:rPr lang="en-US" sz="1150" b="1" dirty="0">
                <a:solidFill>
                  <a:schemeClr val="bg1"/>
                </a:solidFill>
                <a:latin typeface="Helvetica"/>
                <a:cs typeface="Helvetica"/>
              </a:rPr>
              <a:t>Welcome</a:t>
            </a:r>
          </a:p>
        </p:txBody>
      </p:sp>
      <p:sp>
        <p:nvSpPr>
          <p:cNvPr id="8" name="TextBox 7"/>
          <p:cNvSpPr txBox="1"/>
          <p:nvPr/>
        </p:nvSpPr>
        <p:spPr>
          <a:xfrm>
            <a:off x="339509" y="2168198"/>
            <a:ext cx="1404454" cy="269304"/>
          </a:xfrm>
          <a:prstGeom prst="rect">
            <a:avLst/>
          </a:prstGeom>
          <a:noFill/>
        </p:spPr>
        <p:txBody>
          <a:bodyPr wrap="square" rtlCol="0">
            <a:spAutoFit/>
          </a:bodyPr>
          <a:lstStyle/>
          <a:p>
            <a:r>
              <a:rPr lang="en-US" sz="1150" b="1" dirty="0">
                <a:solidFill>
                  <a:schemeClr val="bg1"/>
                </a:solidFill>
                <a:latin typeface="Helvetica"/>
                <a:cs typeface="Helvetica"/>
              </a:rPr>
              <a:t>Activity 1</a:t>
            </a:r>
          </a:p>
        </p:txBody>
      </p:sp>
      <p:sp>
        <p:nvSpPr>
          <p:cNvPr id="10" name="TextBox 9"/>
          <p:cNvSpPr txBox="1"/>
          <p:nvPr/>
        </p:nvSpPr>
        <p:spPr>
          <a:xfrm>
            <a:off x="339509" y="2735930"/>
            <a:ext cx="1404454" cy="446276"/>
          </a:xfrm>
          <a:prstGeom prst="rect">
            <a:avLst/>
          </a:prstGeom>
          <a:noFill/>
        </p:spPr>
        <p:txBody>
          <a:bodyPr wrap="square" rtlCol="0">
            <a:spAutoFit/>
          </a:bodyPr>
          <a:lstStyle/>
          <a:p>
            <a:r>
              <a:rPr lang="en-US" sz="1150" b="1" dirty="0">
                <a:solidFill>
                  <a:schemeClr val="bg1"/>
                </a:solidFill>
                <a:latin typeface="Helvetica"/>
                <a:cs typeface="Helvetica"/>
              </a:rPr>
              <a:t>Activity 2</a:t>
            </a:r>
          </a:p>
          <a:p>
            <a:endParaRPr lang="en-US" sz="1150" b="1" dirty="0">
              <a:solidFill>
                <a:schemeClr val="bg1"/>
              </a:solidFill>
              <a:latin typeface="Helvetica"/>
              <a:cs typeface="Helvetica"/>
            </a:endParaRPr>
          </a:p>
        </p:txBody>
      </p:sp>
      <p:pic>
        <p:nvPicPr>
          <p:cNvPr id="25" name="Picture 24" descr="shalomlearning_final_CMYK.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0485" y="5710989"/>
            <a:ext cx="2022806" cy="441841"/>
          </a:xfrm>
          <a:prstGeom prst="rect">
            <a:avLst/>
          </a:prstGeom>
        </p:spPr>
      </p:pic>
      <p:sp>
        <p:nvSpPr>
          <p:cNvPr id="42" name="TextBox 41">
            <a:extLst>
              <a:ext uri="{FF2B5EF4-FFF2-40B4-BE49-F238E27FC236}">
                <a16:creationId xmlns="" xmlns:a16="http://schemas.microsoft.com/office/drawing/2014/main" id="{5EE49C97-011D-4E00-91CC-BA9F9CE1771B}"/>
              </a:ext>
            </a:extLst>
          </p:cNvPr>
          <p:cNvSpPr txBox="1"/>
          <p:nvPr/>
        </p:nvSpPr>
        <p:spPr>
          <a:xfrm>
            <a:off x="2894464" y="3975773"/>
            <a:ext cx="3750521"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  </a:t>
            </a:r>
          </a:p>
        </p:txBody>
      </p:sp>
      <p:cxnSp>
        <p:nvCxnSpPr>
          <p:cNvPr id="18" name="Straight Connector 17"/>
          <p:cNvCxnSpPr/>
          <p:nvPr/>
        </p:nvCxnSpPr>
        <p:spPr>
          <a:xfrm>
            <a:off x="0" y="138062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0"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532197" y="190703"/>
            <a:ext cx="3564502" cy="1015663"/>
          </a:xfrm>
          <a:prstGeom prst="rect">
            <a:avLst/>
          </a:prstGeom>
        </p:spPr>
        <p:txBody>
          <a:bodyPr wrap="none">
            <a:spAutoFit/>
          </a:bodyPr>
          <a:lstStyle/>
          <a:p>
            <a:r>
              <a:rPr lang="en-US" sz="6000" dirty="0">
                <a:cs typeface="Times New Roman" panose="02020603050405020304" pitchFamily="18" charset="0"/>
              </a:rPr>
              <a:t>Welcome!</a:t>
            </a:r>
            <a:r>
              <a:rPr lang="he-IL" sz="6000" dirty="0">
                <a:cs typeface="Times New Roman" panose="02020603050405020304" pitchFamily="18" charset="0"/>
              </a:rPr>
              <a:t> </a:t>
            </a:r>
            <a:endParaRPr lang="en-US" sz="6000" dirty="0"/>
          </a:p>
        </p:txBody>
      </p:sp>
      <p:sp>
        <p:nvSpPr>
          <p:cNvPr id="5" name="Rectangle 4"/>
          <p:cNvSpPr/>
          <p:nvPr/>
        </p:nvSpPr>
        <p:spPr>
          <a:xfrm>
            <a:off x="3946008" y="143449"/>
            <a:ext cx="4856706" cy="1015663"/>
          </a:xfrm>
          <a:prstGeom prst="rect">
            <a:avLst/>
          </a:prstGeom>
        </p:spPr>
        <p:txBody>
          <a:bodyPr wrap="square">
            <a:spAutoFit/>
          </a:bodyPr>
          <a:lstStyle/>
          <a:p>
            <a:pPr algn="ctr"/>
            <a:r>
              <a:rPr lang="he-IL" sz="6000" dirty="0">
                <a:latin typeface="Times New Roman" panose="02020603050405020304" pitchFamily="18" charset="0"/>
                <a:cs typeface="Times New Roman" panose="02020603050405020304" pitchFamily="18" charset="0"/>
              </a:rPr>
              <a:t>בְּרוּכִים הַבָּאִים </a:t>
            </a:r>
            <a:r>
              <a:rPr lang="en-US" sz="60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 xmlns:a16="http://schemas.microsoft.com/office/drawing/2014/main" id="{15E9184E-DA9B-4BB3-B56C-1C60C5FB5FEA}"/>
              </a:ext>
            </a:extLst>
          </p:cNvPr>
          <p:cNvSpPr txBox="1"/>
          <p:nvPr/>
        </p:nvSpPr>
        <p:spPr>
          <a:xfrm>
            <a:off x="6048684" y="2982829"/>
            <a:ext cx="2519118" cy="1754326"/>
          </a:xfrm>
          <a:prstGeom prst="rect">
            <a:avLst/>
          </a:prstGeom>
          <a:noFill/>
        </p:spPr>
        <p:txBody>
          <a:bodyPr wrap="square" rtlCol="0">
            <a:spAutoFit/>
          </a:bodyPr>
          <a:lstStyle/>
          <a:p>
            <a:r>
              <a:rPr lang="en-US" sz="5400" dirty="0"/>
              <a:t>Let’s Review!</a:t>
            </a:r>
          </a:p>
        </p:txBody>
      </p:sp>
      <p:sp>
        <p:nvSpPr>
          <p:cNvPr id="17" name="Rectangle 16"/>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תּת</a:t>
            </a:r>
            <a:endParaRPr lang="en-US" sz="2800" spc="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5265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80" t="27309" r="42165" b="20374"/>
          <a:stretch/>
        </p:blipFill>
        <p:spPr bwMode="auto">
          <a:xfrm>
            <a:off x="1372833" y="2015121"/>
            <a:ext cx="6473535" cy="3516966"/>
          </a:xfrm>
          <a:prstGeom prst="rect">
            <a:avLst/>
          </a:prstGeom>
          <a:noFill/>
          <a:ln w="476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Rectangle 25">
            <a:extLst>
              <a:ext uri="{FF2B5EF4-FFF2-40B4-BE49-F238E27FC236}">
                <a16:creationId xmlns="" xmlns:a16="http://schemas.microsoft.com/office/drawing/2014/main" id="{066A21A6-FA2C-43F6-AEB1-1170472FE49D}"/>
              </a:ext>
            </a:extLst>
          </p:cNvPr>
          <p:cNvSpPr/>
          <p:nvPr/>
        </p:nvSpPr>
        <p:spPr>
          <a:xfrm>
            <a:off x="-4307" y="0"/>
            <a:ext cx="9148307" cy="1380627"/>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i="1" dirty="0" smtClean="0">
                <a:solidFill>
                  <a:schemeClr val="tx1"/>
                </a:solidFill>
                <a:cs typeface="Helvetica" panose="020B0604020202020204" pitchFamily="34" charset="0"/>
              </a:rPr>
              <a:t>Shalom </a:t>
            </a:r>
            <a:r>
              <a:rPr lang="en-US" sz="6000" i="1" dirty="0" err="1" smtClean="0">
                <a:solidFill>
                  <a:schemeClr val="tx1"/>
                </a:solidFill>
                <a:cs typeface="Helvetica" panose="020B0604020202020204" pitchFamily="34" charset="0"/>
              </a:rPr>
              <a:t>Chaverim</a:t>
            </a:r>
            <a:r>
              <a:rPr lang="en-US" sz="6000" i="1" dirty="0" smtClean="0">
                <a:solidFill>
                  <a:schemeClr val="tx1"/>
                </a:solidFill>
                <a:cs typeface="Helvetica" panose="020B0604020202020204" pitchFamily="34" charset="0"/>
              </a:rPr>
              <a:t> </a:t>
            </a:r>
            <a:r>
              <a:rPr lang="en-US" sz="6000" dirty="0" smtClean="0">
                <a:solidFill>
                  <a:schemeClr val="tx1"/>
                </a:solidFill>
                <a:cs typeface="Helvetica" panose="020B0604020202020204" pitchFamily="34" charset="0"/>
              </a:rPr>
              <a:t>Song</a:t>
            </a:r>
            <a:endParaRPr lang="en-US" sz="6000" dirty="0">
              <a:solidFill>
                <a:schemeClr val="tx1"/>
              </a:solidFill>
              <a:cs typeface="Times New Roman"/>
            </a:endParaRPr>
          </a:p>
        </p:txBody>
      </p:sp>
      <p:grpSp>
        <p:nvGrpSpPr>
          <p:cNvPr id="20" name="Group 19"/>
          <p:cNvGrpSpPr/>
          <p:nvPr/>
        </p:nvGrpSpPr>
        <p:grpSpPr>
          <a:xfrm>
            <a:off x="6714837" y="4799679"/>
            <a:ext cx="611784" cy="465287"/>
            <a:chOff x="1618331" y="3657600"/>
            <a:chExt cx="762262" cy="725214"/>
          </a:xfrm>
        </p:grpSpPr>
        <p:sp>
          <p:nvSpPr>
            <p:cNvPr id="21" name="Rectangle 20"/>
            <p:cNvSpPr/>
            <p:nvPr/>
          </p:nvSpPr>
          <p:spPr>
            <a:xfrm>
              <a:off x="1618331" y="3657600"/>
              <a:ext cx="762262" cy="7252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Isosceles Triangle 21"/>
            <p:cNvSpPr/>
            <p:nvPr/>
          </p:nvSpPr>
          <p:spPr>
            <a:xfrm rot="5234873">
              <a:off x="1781499" y="3846786"/>
              <a:ext cx="472965" cy="402020"/>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 name="Straight Connector 10"/>
          <p:cNvCxnSpPr/>
          <p:nvPr/>
        </p:nvCxnSpPr>
        <p:spPr>
          <a:xfrm>
            <a:off x="0" y="138062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pic>
        <p:nvPicPr>
          <p:cNvPr id="13" name="Picture 12" descr="shalomlearning_final_CMY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485" y="5710989"/>
            <a:ext cx="2022806" cy="441841"/>
          </a:xfrm>
          <a:prstGeom prst="rect">
            <a:avLst/>
          </a:prstGeom>
        </p:spPr>
      </p:pic>
      <p:sp>
        <p:nvSpPr>
          <p:cNvPr id="15" name="Rectangle 14"/>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a:t>
            </a:r>
            <a:r>
              <a:rPr lang="he-IL" sz="2800" spc="900" dirty="0">
                <a:solidFill>
                  <a:schemeClr val="bg1">
                    <a:lumMod val="50000"/>
                  </a:schemeClr>
                </a:solidFill>
                <a:latin typeface="Times New Roman" panose="02020603050405020304" pitchFamily="18" charset="0"/>
                <a:cs typeface="Times New Roman" panose="02020603050405020304" pitchFamily="18" charset="0"/>
              </a:rPr>
              <a:t>ת</a:t>
            </a:r>
            <a:endParaRPr lang="en-US" sz="2800" spc="9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37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066A21A6-FA2C-43F6-AEB1-1170472FE49D}"/>
              </a:ext>
            </a:extLst>
          </p:cNvPr>
          <p:cNvSpPr/>
          <p:nvPr/>
        </p:nvSpPr>
        <p:spPr>
          <a:xfrm>
            <a:off x="9629" y="0"/>
            <a:ext cx="9148307" cy="1380627"/>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39509" y="1604114"/>
            <a:ext cx="1404454" cy="269304"/>
          </a:xfrm>
          <a:prstGeom prst="rect">
            <a:avLst/>
          </a:prstGeom>
          <a:noFill/>
        </p:spPr>
        <p:txBody>
          <a:bodyPr wrap="square" rtlCol="0">
            <a:spAutoFit/>
          </a:bodyPr>
          <a:lstStyle/>
          <a:p>
            <a:r>
              <a:rPr lang="en-US" sz="1150" b="1" dirty="0">
                <a:solidFill>
                  <a:schemeClr val="bg1"/>
                </a:solidFill>
                <a:latin typeface="Helvetica"/>
                <a:cs typeface="Helvetica"/>
              </a:rPr>
              <a:t>Welcome</a:t>
            </a:r>
          </a:p>
        </p:txBody>
      </p:sp>
      <p:sp>
        <p:nvSpPr>
          <p:cNvPr id="8" name="TextBox 7"/>
          <p:cNvSpPr txBox="1"/>
          <p:nvPr/>
        </p:nvSpPr>
        <p:spPr>
          <a:xfrm>
            <a:off x="339509" y="2168198"/>
            <a:ext cx="1404454" cy="269304"/>
          </a:xfrm>
          <a:prstGeom prst="rect">
            <a:avLst/>
          </a:prstGeom>
          <a:noFill/>
        </p:spPr>
        <p:txBody>
          <a:bodyPr wrap="square" rtlCol="0">
            <a:spAutoFit/>
          </a:bodyPr>
          <a:lstStyle/>
          <a:p>
            <a:r>
              <a:rPr lang="en-US" sz="1150" b="1" dirty="0">
                <a:solidFill>
                  <a:schemeClr val="bg1"/>
                </a:solidFill>
                <a:latin typeface="Helvetica"/>
                <a:cs typeface="Helvetica"/>
              </a:rPr>
              <a:t>Activity 1</a:t>
            </a:r>
          </a:p>
        </p:txBody>
      </p:sp>
      <p:sp>
        <p:nvSpPr>
          <p:cNvPr id="10" name="TextBox 9"/>
          <p:cNvSpPr txBox="1"/>
          <p:nvPr/>
        </p:nvSpPr>
        <p:spPr>
          <a:xfrm>
            <a:off x="339509" y="2735930"/>
            <a:ext cx="1404454" cy="446276"/>
          </a:xfrm>
          <a:prstGeom prst="rect">
            <a:avLst/>
          </a:prstGeom>
          <a:noFill/>
        </p:spPr>
        <p:txBody>
          <a:bodyPr wrap="square" rtlCol="0">
            <a:spAutoFit/>
          </a:bodyPr>
          <a:lstStyle/>
          <a:p>
            <a:r>
              <a:rPr lang="en-US" sz="1150" b="1" dirty="0">
                <a:solidFill>
                  <a:schemeClr val="bg1"/>
                </a:solidFill>
                <a:latin typeface="Helvetica"/>
                <a:cs typeface="Helvetica"/>
              </a:rPr>
              <a:t>Activity 2</a:t>
            </a:r>
          </a:p>
          <a:p>
            <a:endParaRPr lang="en-US" sz="1150" b="1" dirty="0">
              <a:solidFill>
                <a:schemeClr val="bg1"/>
              </a:solidFill>
              <a:latin typeface="Helvetica"/>
              <a:cs typeface="Helvetica"/>
            </a:endParaRPr>
          </a:p>
        </p:txBody>
      </p:sp>
      <p:sp>
        <p:nvSpPr>
          <p:cNvPr id="12" name="TextBox 11"/>
          <p:cNvSpPr txBox="1"/>
          <p:nvPr/>
        </p:nvSpPr>
        <p:spPr>
          <a:xfrm>
            <a:off x="339509" y="3296174"/>
            <a:ext cx="1404454" cy="446276"/>
          </a:xfrm>
          <a:prstGeom prst="rect">
            <a:avLst/>
          </a:prstGeom>
          <a:noFill/>
        </p:spPr>
        <p:txBody>
          <a:bodyPr wrap="square" rtlCol="0">
            <a:spAutoFit/>
          </a:bodyPr>
          <a:lstStyle/>
          <a:p>
            <a:r>
              <a:rPr lang="en-US" sz="1150" b="1" dirty="0">
                <a:solidFill>
                  <a:schemeClr val="bg1"/>
                </a:solidFill>
                <a:latin typeface="Helvetica"/>
                <a:cs typeface="Helvetica"/>
              </a:rPr>
              <a:t>Activity 3</a:t>
            </a:r>
          </a:p>
          <a:p>
            <a:endParaRPr lang="en-US" sz="1150" b="1" dirty="0">
              <a:solidFill>
                <a:schemeClr val="bg1"/>
              </a:solidFill>
              <a:latin typeface="Helvetica"/>
              <a:cs typeface="Helvetica"/>
            </a:endParaRPr>
          </a:p>
        </p:txBody>
      </p:sp>
      <p:pic>
        <p:nvPicPr>
          <p:cNvPr id="25" name="Picture 24"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485" y="5710989"/>
            <a:ext cx="2022806" cy="441841"/>
          </a:xfrm>
          <a:prstGeom prst="rect">
            <a:avLst/>
          </a:prstGeom>
        </p:spPr>
      </p:pic>
      <p:sp>
        <p:nvSpPr>
          <p:cNvPr id="29" name="TextBox 28"/>
          <p:cNvSpPr txBox="1"/>
          <p:nvPr/>
        </p:nvSpPr>
        <p:spPr>
          <a:xfrm>
            <a:off x="339509" y="3865371"/>
            <a:ext cx="1404454" cy="269304"/>
          </a:xfrm>
          <a:prstGeom prst="rect">
            <a:avLst/>
          </a:prstGeom>
          <a:noFill/>
        </p:spPr>
        <p:txBody>
          <a:bodyPr wrap="square" rtlCol="0">
            <a:spAutoFit/>
          </a:bodyPr>
          <a:lstStyle/>
          <a:p>
            <a:r>
              <a:rPr lang="en-US" sz="1150" b="1" dirty="0">
                <a:solidFill>
                  <a:schemeClr val="bg1"/>
                </a:solidFill>
                <a:latin typeface="Helvetica"/>
                <a:cs typeface="Helvetica"/>
              </a:rPr>
              <a:t>Wrap Up</a:t>
            </a:r>
          </a:p>
        </p:txBody>
      </p:sp>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8051" t="30881" r="46032" b="21444"/>
          <a:stretch/>
        </p:blipFill>
        <p:spPr bwMode="auto">
          <a:xfrm>
            <a:off x="2027750" y="2225895"/>
            <a:ext cx="5032735" cy="2799117"/>
          </a:xfrm>
          <a:prstGeom prst="rect">
            <a:avLst/>
          </a:prstGeom>
          <a:noFill/>
          <a:ln w="349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048" name="Group 2047"/>
          <p:cNvGrpSpPr/>
          <p:nvPr/>
        </p:nvGrpSpPr>
        <p:grpSpPr>
          <a:xfrm>
            <a:off x="6130287" y="4480216"/>
            <a:ext cx="488148" cy="399144"/>
            <a:chOff x="1618331" y="3657600"/>
            <a:chExt cx="762262" cy="725214"/>
          </a:xfrm>
        </p:grpSpPr>
        <p:sp>
          <p:nvSpPr>
            <p:cNvPr id="2" name="Rectangle 1"/>
            <p:cNvSpPr/>
            <p:nvPr/>
          </p:nvSpPr>
          <p:spPr>
            <a:xfrm>
              <a:off x="1618331" y="3657600"/>
              <a:ext cx="762262" cy="7252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Isosceles Triangle 15"/>
            <p:cNvSpPr/>
            <p:nvPr/>
          </p:nvSpPr>
          <p:spPr>
            <a:xfrm rot="5234873">
              <a:off x="1781499" y="3846786"/>
              <a:ext cx="472965" cy="402020"/>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8" name="Straight Connector 17"/>
          <p:cNvCxnSpPr/>
          <p:nvPr/>
        </p:nvCxnSpPr>
        <p:spPr>
          <a:xfrm>
            <a:off x="0" y="138062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0"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9629" y="190703"/>
            <a:ext cx="9148308" cy="1015663"/>
          </a:xfrm>
          <a:prstGeom prst="rect">
            <a:avLst/>
          </a:prstGeom>
        </p:spPr>
        <p:txBody>
          <a:bodyPr wrap="square">
            <a:spAutoFit/>
          </a:bodyPr>
          <a:lstStyle/>
          <a:p>
            <a:pPr algn="ctr"/>
            <a:r>
              <a:rPr lang="en-US" sz="6000" i="1" dirty="0">
                <a:cs typeface="Helvetica" panose="020B0604020202020204" pitchFamily="34" charset="0"/>
              </a:rPr>
              <a:t>Aleph-Bet </a:t>
            </a:r>
            <a:r>
              <a:rPr lang="en-US" sz="6000" dirty="0">
                <a:cs typeface="Helvetica" panose="020B0604020202020204" pitchFamily="34" charset="0"/>
              </a:rPr>
              <a:t>Song</a:t>
            </a:r>
            <a:endParaRPr lang="en-US" sz="6000" dirty="0">
              <a:cs typeface="Times New Roman"/>
            </a:endParaRPr>
          </a:p>
        </p:txBody>
      </p:sp>
      <p:sp>
        <p:nvSpPr>
          <p:cNvPr id="17" name="Rectangle 16"/>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תּת</a:t>
            </a:r>
            <a:endParaRPr lang="en-US" sz="2800" spc="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83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425217" y="2811529"/>
            <a:ext cx="4955790" cy="3154710"/>
          </a:xfrm>
          <a:prstGeom prst="rect">
            <a:avLst/>
          </a:prstGeom>
        </p:spPr>
        <p:txBody>
          <a:bodyPr wrap="square">
            <a:spAutoFit/>
          </a:bodyPr>
          <a:lstStyle/>
          <a:p>
            <a:r>
              <a:rPr lang="en-US" sz="19900" dirty="0" smtClean="0">
                <a:latin typeface="Times New Roman" panose="02020603050405020304" pitchFamily="18" charset="0"/>
                <a:cs typeface="Times New Roman" panose="02020603050405020304" pitchFamily="18" charset="0"/>
              </a:rPr>
              <a:t>l…</a:t>
            </a:r>
            <a:endParaRPr lang="en-US" sz="199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066A21A6-FA2C-43F6-AEB1-1170472FE49D}"/>
              </a:ext>
            </a:extLst>
          </p:cNvPr>
          <p:cNvSpPr/>
          <p:nvPr/>
        </p:nvSpPr>
        <p:spPr>
          <a:xfrm>
            <a:off x="5034" y="0"/>
            <a:ext cx="9148307" cy="1380627"/>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6000" dirty="0">
                <a:solidFill>
                  <a:schemeClr val="tx1"/>
                </a:solidFill>
                <a:cs typeface="Times New Roman" panose="02020603050405020304" pitchFamily="18" charset="0"/>
              </a:rPr>
              <a:t>The </a:t>
            </a:r>
            <a:r>
              <a:rPr lang="en-US" sz="6000" dirty="0" smtClean="0">
                <a:solidFill>
                  <a:schemeClr val="tx1"/>
                </a:solidFill>
                <a:cs typeface="Times New Roman" panose="02020603050405020304" pitchFamily="18" charset="0"/>
              </a:rPr>
              <a:t>Letter       </a:t>
            </a:r>
            <a:r>
              <a:rPr lang="en-US" sz="6000" i="1" dirty="0" smtClean="0">
                <a:solidFill>
                  <a:schemeClr val="tx1"/>
                </a:solidFill>
                <a:cs typeface="Times New Roman" panose="02020603050405020304" pitchFamily="18" charset="0"/>
              </a:rPr>
              <a:t>(Lamed)</a:t>
            </a:r>
            <a:r>
              <a:rPr lang="en-US" sz="6000" dirty="0" smtClean="0">
                <a:solidFill>
                  <a:schemeClr val="tx1"/>
                </a:solidFill>
                <a:cs typeface="Times New Roman" panose="02020603050405020304" pitchFamily="18" charset="0"/>
              </a:rPr>
              <a:t>  “l…”</a:t>
            </a:r>
            <a:endParaRPr lang="en-US" altLang="en-US" sz="6000" dirty="0">
              <a:ln w="0"/>
              <a:solidFill>
                <a:schemeClr val="tx1"/>
              </a:solidFill>
              <a:effectLst>
                <a:outerShdw blurRad="38100" dist="19050" dir="2700000" algn="tl" rotWithShape="0">
                  <a:schemeClr val="dk1">
                    <a:alpha val="40000"/>
                  </a:schemeClr>
                </a:outerShdw>
              </a:effectLst>
              <a:cs typeface="Times New Roman" panose="02020603050405020304" pitchFamily="18" charset="0"/>
            </a:endParaRPr>
          </a:p>
        </p:txBody>
      </p:sp>
      <p:pic>
        <p:nvPicPr>
          <p:cNvPr id="25" name="Picture 24"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485" y="5710989"/>
            <a:ext cx="2022806" cy="441841"/>
          </a:xfrm>
          <a:prstGeom prst="rect">
            <a:avLst/>
          </a:prstGeom>
        </p:spPr>
      </p:pic>
      <p:cxnSp>
        <p:nvCxnSpPr>
          <p:cNvPr id="12" name="Straight Connector 11"/>
          <p:cNvCxnSpPr/>
          <p:nvPr/>
        </p:nvCxnSpPr>
        <p:spPr>
          <a:xfrm>
            <a:off x="0" y="138062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722942" y="455834"/>
            <a:ext cx="2470548" cy="6447919"/>
          </a:xfrm>
          <a:prstGeom prst="rect">
            <a:avLst/>
          </a:prstGeom>
        </p:spPr>
        <p:txBody>
          <a:bodyPr wrap="none">
            <a:spAutoFit/>
          </a:bodyPr>
          <a:lstStyle/>
          <a:p>
            <a:r>
              <a:rPr lang="he-IL" sz="41300" dirty="0" smtClean="0">
                <a:latin typeface="Times New Roman"/>
                <a:cs typeface="Times New Roman"/>
              </a:rPr>
              <a:t>ל</a:t>
            </a:r>
            <a:endParaRPr lang="en-US" sz="41300" dirty="0">
              <a:latin typeface="Times New Roman"/>
              <a:cs typeface="Times New Roman"/>
            </a:endParaRPr>
          </a:p>
        </p:txBody>
      </p:sp>
      <p:sp>
        <p:nvSpPr>
          <p:cNvPr id="10" name="Rectangle 9"/>
          <p:cNvSpPr/>
          <p:nvPr/>
        </p:nvSpPr>
        <p:spPr>
          <a:xfrm>
            <a:off x="3504333" y="228648"/>
            <a:ext cx="1109599" cy="923330"/>
          </a:xfrm>
          <a:prstGeom prst="rect">
            <a:avLst/>
          </a:prstGeom>
        </p:spPr>
        <p:txBody>
          <a:bodyPr wrap="none">
            <a:spAutoFit/>
          </a:bodyPr>
          <a:lstStyle/>
          <a:p>
            <a:pPr algn="ctr" rtl="1"/>
            <a:r>
              <a:rPr lang="he-IL" sz="5400" dirty="0">
                <a:solidFill>
                  <a:srgbClr val="FF0000"/>
                </a:solidFill>
                <a:latin typeface="Times New Roman" panose="02020603050405020304" pitchFamily="18" charset="0"/>
                <a:cs typeface="Times New Roman" panose="02020603050405020304" pitchFamily="18" charset="0"/>
              </a:rPr>
              <a:t>לָ</a:t>
            </a:r>
            <a:r>
              <a:rPr lang="he-IL" sz="5400" dirty="0">
                <a:latin typeface="Times New Roman" panose="02020603050405020304" pitchFamily="18" charset="0"/>
                <a:cs typeface="Times New Roman" panose="02020603050405020304" pitchFamily="18" charset="0"/>
              </a:rPr>
              <a:t>מֶד</a:t>
            </a:r>
            <a:endParaRPr lang="en-US" sz="4800" i="1" dirty="0">
              <a:latin typeface="Times New Roman" panose="02020603050405020304" pitchFamily="18" charset="0"/>
              <a:cs typeface="Times New Roman" panose="02020603050405020304" pitchFamily="18" charset="0"/>
            </a:endParaRPr>
          </a:p>
        </p:txBody>
      </p:sp>
      <p:sp>
        <p:nvSpPr>
          <p:cNvPr id="11" name="Rectangle 10"/>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a:t>
            </a:r>
            <a:r>
              <a:rPr lang="he-IL" sz="2800" spc="900" dirty="0">
                <a:solidFill>
                  <a:schemeClr val="bg1">
                    <a:lumMod val="50000"/>
                  </a:schemeClr>
                </a:solidFill>
                <a:latin typeface="Times New Roman" panose="02020603050405020304" pitchFamily="18" charset="0"/>
                <a:cs typeface="Times New Roman" panose="02020603050405020304" pitchFamily="18" charset="0"/>
              </a:rPr>
              <a:t>ת</a:t>
            </a:r>
            <a:endParaRPr lang="en-US" sz="2800" spc="9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033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066A21A6-FA2C-43F6-AEB1-1170472FE49D}"/>
              </a:ext>
            </a:extLst>
          </p:cNvPr>
          <p:cNvSpPr/>
          <p:nvPr/>
        </p:nvSpPr>
        <p:spPr>
          <a:xfrm>
            <a:off x="-2154" y="8872"/>
            <a:ext cx="9148307" cy="1380627"/>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3600" dirty="0">
                <a:solidFill>
                  <a:schemeClr val="tx1"/>
                </a:solidFill>
                <a:cs typeface="Times New Roman" panose="02020603050405020304" pitchFamily="18" charset="0"/>
              </a:rPr>
              <a:t>   </a:t>
            </a:r>
            <a:endParaRPr lang="en-US" altLang="en-US" sz="6000" dirty="0">
              <a:ln w="0"/>
              <a:solidFill>
                <a:schemeClr val="tx1"/>
              </a:solidFill>
              <a:effectLst>
                <a:outerShdw blurRad="38100" dist="19050" dir="2700000" algn="tl" rotWithShape="0">
                  <a:schemeClr val="dk1">
                    <a:alpha val="40000"/>
                  </a:schemeClr>
                </a:outerShdw>
              </a:effectLst>
              <a:cs typeface="Times New Roman" panose="02020603050405020304" pitchFamily="18" charset="0"/>
            </a:endParaRPr>
          </a:p>
        </p:txBody>
      </p:sp>
      <p:sp>
        <p:nvSpPr>
          <p:cNvPr id="7" name="Rectangle 6"/>
          <p:cNvSpPr/>
          <p:nvPr/>
        </p:nvSpPr>
        <p:spPr>
          <a:xfrm>
            <a:off x="-2154" y="211231"/>
            <a:ext cx="9085445" cy="1015663"/>
          </a:xfrm>
          <a:prstGeom prst="rect">
            <a:avLst/>
          </a:prstGeom>
        </p:spPr>
        <p:txBody>
          <a:bodyPr wrap="square">
            <a:spAutoFit/>
          </a:bodyPr>
          <a:lstStyle/>
          <a:p>
            <a:pPr algn="ctr"/>
            <a:r>
              <a:rPr lang="en-US" sz="6000" dirty="0">
                <a:solidFill>
                  <a:prstClr val="black"/>
                </a:solidFill>
                <a:cs typeface="Times New Roman" panose="02020603050405020304" pitchFamily="18" charset="0"/>
              </a:rPr>
              <a:t>The Vowels </a:t>
            </a:r>
            <a:r>
              <a:rPr lang="he-IL" sz="6000" dirty="0" smtClean="0">
                <a:solidFill>
                  <a:prstClr val="black"/>
                </a:solidFill>
                <a:cs typeface="Times New Roman" panose="02020603050405020304" pitchFamily="18" charset="0"/>
              </a:rPr>
              <a:t>קָמַץ</a:t>
            </a:r>
            <a:r>
              <a:rPr lang="en-US" sz="6000" dirty="0" smtClean="0"/>
              <a:t> and </a:t>
            </a:r>
            <a:r>
              <a:rPr lang="he-IL" sz="6000" dirty="0" smtClean="0">
                <a:latin typeface="Times New Roman" panose="02020603050405020304" pitchFamily="18" charset="0"/>
                <a:cs typeface="Times New Roman" panose="02020603050405020304" pitchFamily="18" charset="0"/>
              </a:rPr>
              <a:t>פַּתָּח</a:t>
            </a:r>
            <a:r>
              <a:rPr lang="en-US" sz="6000" dirty="0" smtClean="0"/>
              <a:t> </a:t>
            </a:r>
            <a:endParaRPr lang="en-US" sz="6000" dirty="0"/>
          </a:p>
        </p:txBody>
      </p:sp>
      <p:pic>
        <p:nvPicPr>
          <p:cNvPr id="25" name="Picture 24"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485" y="5710989"/>
            <a:ext cx="2022806" cy="441841"/>
          </a:xfrm>
          <a:prstGeom prst="rect">
            <a:avLst/>
          </a:prstGeom>
        </p:spPr>
      </p:pic>
      <p:cxnSp>
        <p:nvCxnSpPr>
          <p:cNvPr id="12" name="Straight Connector 11"/>
          <p:cNvCxnSpPr/>
          <p:nvPr/>
        </p:nvCxnSpPr>
        <p:spPr>
          <a:xfrm>
            <a:off x="0" y="138062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03" y="3251315"/>
            <a:ext cx="6771081" cy="300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rot="21126971">
            <a:off x="2192481" y="2028063"/>
            <a:ext cx="1534394" cy="769441"/>
          </a:xfrm>
          <a:prstGeom prst="rect">
            <a:avLst/>
          </a:prstGeom>
        </p:spPr>
        <p:txBody>
          <a:bodyPr wrap="none">
            <a:prstTxWarp prst="textArchDown">
              <a:avLst/>
            </a:prstTxWarp>
            <a:spAutoFit/>
          </a:bodyPr>
          <a:lstStyle/>
          <a:p>
            <a:r>
              <a:rPr lang="he-IL" sz="6000" dirty="0">
                <a:latin typeface="Times New Roman" panose="02020603050405020304" pitchFamily="18" charset="0"/>
                <a:cs typeface="Times New Roman" panose="02020603050405020304" pitchFamily="18" charset="0"/>
              </a:rPr>
              <a:t>לָה  לַה</a:t>
            </a:r>
            <a:endParaRPr lang="en-US" sz="6000" dirty="0">
              <a:latin typeface="Times New Roman" panose="02020603050405020304" pitchFamily="18" charset="0"/>
              <a:cs typeface="Times New Roman" panose="02020603050405020304" pitchFamily="18" charset="0"/>
            </a:endParaRPr>
          </a:p>
        </p:txBody>
      </p:sp>
      <p:sp>
        <p:nvSpPr>
          <p:cNvPr id="26" name="Rectangle 25"/>
          <p:cNvSpPr/>
          <p:nvPr/>
        </p:nvSpPr>
        <p:spPr>
          <a:xfrm rot="680271">
            <a:off x="5800691" y="2963057"/>
            <a:ext cx="1534394" cy="769441"/>
          </a:xfrm>
          <a:prstGeom prst="rect">
            <a:avLst/>
          </a:prstGeom>
        </p:spPr>
        <p:txBody>
          <a:bodyPr wrap="none">
            <a:prstTxWarp prst="textArchDown">
              <a:avLst/>
            </a:prstTxWarp>
            <a:spAutoFit/>
          </a:bodyPr>
          <a:lstStyle/>
          <a:p>
            <a:r>
              <a:rPr lang="he-IL" sz="6000" dirty="0">
                <a:latin typeface="Times New Roman" panose="02020603050405020304" pitchFamily="18" charset="0"/>
                <a:cs typeface="Times New Roman" panose="02020603050405020304" pitchFamily="18" charset="0"/>
              </a:rPr>
              <a:t>לָה  לַה</a:t>
            </a:r>
            <a:endParaRPr lang="en-US" sz="6000" dirty="0">
              <a:latin typeface="Times New Roman" panose="02020603050405020304" pitchFamily="18" charset="0"/>
              <a:cs typeface="Times New Roman" panose="02020603050405020304" pitchFamily="18" charset="0"/>
            </a:endParaRPr>
          </a:p>
        </p:txBody>
      </p:sp>
      <p:sp>
        <p:nvSpPr>
          <p:cNvPr id="27" name="Rectangle 26"/>
          <p:cNvSpPr/>
          <p:nvPr/>
        </p:nvSpPr>
        <p:spPr>
          <a:xfrm rot="1352273">
            <a:off x="4061043" y="2456711"/>
            <a:ext cx="1534394" cy="769441"/>
          </a:xfrm>
          <a:prstGeom prst="rect">
            <a:avLst/>
          </a:prstGeom>
        </p:spPr>
        <p:txBody>
          <a:bodyPr wrap="none">
            <a:prstTxWarp prst="textArchUp">
              <a:avLst/>
            </a:prstTxWarp>
            <a:spAutoFit/>
          </a:bodyPr>
          <a:lstStyle/>
          <a:p>
            <a:r>
              <a:rPr lang="he-IL" sz="6000" dirty="0">
                <a:latin typeface="Times New Roman" panose="02020603050405020304" pitchFamily="18" charset="0"/>
                <a:cs typeface="Times New Roman" panose="02020603050405020304" pitchFamily="18" charset="0"/>
              </a:rPr>
              <a:t>לָה  לַה</a:t>
            </a:r>
            <a:endParaRPr lang="en-US" sz="6000" dirty="0">
              <a:latin typeface="Times New Roman" panose="02020603050405020304" pitchFamily="18" charset="0"/>
              <a:cs typeface="Times New Roman" panose="02020603050405020304" pitchFamily="18" charset="0"/>
            </a:endParaRPr>
          </a:p>
        </p:txBody>
      </p:sp>
      <p:sp>
        <p:nvSpPr>
          <p:cNvPr id="28" name="Rectangle 27"/>
          <p:cNvSpPr/>
          <p:nvPr/>
        </p:nvSpPr>
        <p:spPr>
          <a:xfrm rot="868473">
            <a:off x="361213" y="1977826"/>
            <a:ext cx="1534394" cy="769441"/>
          </a:xfrm>
          <a:prstGeom prst="rect">
            <a:avLst/>
          </a:prstGeom>
        </p:spPr>
        <p:txBody>
          <a:bodyPr wrap="none">
            <a:prstTxWarp prst="textArchUp">
              <a:avLst/>
            </a:prstTxWarp>
            <a:spAutoFit/>
          </a:bodyPr>
          <a:lstStyle/>
          <a:p>
            <a:r>
              <a:rPr lang="he-IL" sz="6000" dirty="0">
                <a:latin typeface="Times New Roman" panose="02020603050405020304" pitchFamily="18" charset="0"/>
                <a:cs typeface="Times New Roman" panose="02020603050405020304" pitchFamily="18" charset="0"/>
              </a:rPr>
              <a:t>לָה  לַה</a:t>
            </a:r>
            <a:endParaRPr lang="en-US" sz="6000" dirty="0">
              <a:latin typeface="Times New Roman" panose="02020603050405020304" pitchFamily="18" charset="0"/>
              <a:cs typeface="Times New Roman" panose="02020603050405020304" pitchFamily="18" charset="0"/>
            </a:endParaRPr>
          </a:p>
        </p:txBody>
      </p:sp>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831" y="2710511"/>
            <a:ext cx="212407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תּת</a:t>
            </a:r>
            <a:endParaRPr lang="en-US" sz="2800" spc="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373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066A21A6-FA2C-43F6-AEB1-1170472FE49D}"/>
              </a:ext>
            </a:extLst>
          </p:cNvPr>
          <p:cNvSpPr/>
          <p:nvPr/>
        </p:nvSpPr>
        <p:spPr>
          <a:xfrm>
            <a:off x="-2154" y="7485"/>
            <a:ext cx="9148307" cy="1380627"/>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3600" dirty="0">
                <a:solidFill>
                  <a:schemeClr val="tx1"/>
                </a:solidFill>
                <a:cs typeface="Times New Roman" panose="02020603050405020304" pitchFamily="18" charset="0"/>
              </a:rPr>
              <a:t>   </a:t>
            </a:r>
            <a:endParaRPr lang="en-US" altLang="en-US" sz="6000" dirty="0">
              <a:ln w="0"/>
              <a:solidFill>
                <a:schemeClr val="tx1"/>
              </a:solidFill>
              <a:effectLst>
                <a:outerShdw blurRad="38100" dist="19050" dir="2700000" algn="tl" rotWithShape="0">
                  <a:schemeClr val="dk1">
                    <a:alpha val="40000"/>
                  </a:schemeClr>
                </a:outerShdw>
              </a:effectLst>
              <a:cs typeface="Times New Roman" panose="02020603050405020304" pitchFamily="18" charset="0"/>
            </a:endParaRPr>
          </a:p>
        </p:txBody>
      </p:sp>
      <p:sp>
        <p:nvSpPr>
          <p:cNvPr id="7" name="Rectangle 6"/>
          <p:cNvSpPr/>
          <p:nvPr/>
        </p:nvSpPr>
        <p:spPr>
          <a:xfrm>
            <a:off x="-2154" y="195012"/>
            <a:ext cx="9148307" cy="1015663"/>
          </a:xfrm>
          <a:prstGeom prst="rect">
            <a:avLst/>
          </a:prstGeom>
        </p:spPr>
        <p:txBody>
          <a:bodyPr wrap="square">
            <a:spAutoFit/>
          </a:bodyPr>
          <a:lstStyle/>
          <a:p>
            <a:pPr algn="ctr"/>
            <a:r>
              <a:rPr lang="en-US" sz="6000" dirty="0">
                <a:solidFill>
                  <a:prstClr val="black"/>
                </a:solidFill>
                <a:cs typeface="Times New Roman" panose="02020603050405020304" pitchFamily="18" charset="0"/>
              </a:rPr>
              <a:t>The </a:t>
            </a:r>
            <a:r>
              <a:rPr lang="en-US" sz="6000" dirty="0" smtClean="0">
                <a:solidFill>
                  <a:prstClr val="black"/>
                </a:solidFill>
                <a:cs typeface="Times New Roman" panose="02020603050405020304" pitchFamily="18" charset="0"/>
              </a:rPr>
              <a:t>Vowel  </a:t>
            </a:r>
            <a:r>
              <a:rPr lang="he-IL" sz="6000" dirty="0" smtClean="0">
                <a:solidFill>
                  <a:prstClr val="black"/>
                </a:solidFill>
                <a:cs typeface="Times New Roman" panose="02020603050405020304" pitchFamily="18" charset="0"/>
              </a:rPr>
              <a:t>חוֹלָם</a:t>
            </a:r>
            <a:r>
              <a:rPr lang="en-US" sz="6000" dirty="0" smtClean="0">
                <a:solidFill>
                  <a:prstClr val="black"/>
                </a:solidFill>
                <a:cs typeface="Times New Roman" panose="02020603050405020304" pitchFamily="18" charset="0"/>
              </a:rPr>
              <a:t> </a:t>
            </a:r>
            <a:r>
              <a:rPr lang="en-US" sz="6000" dirty="0" smtClean="0"/>
              <a:t> </a:t>
            </a:r>
            <a:endParaRPr lang="en-US" sz="6000" dirty="0"/>
          </a:p>
        </p:txBody>
      </p:sp>
      <p:pic>
        <p:nvPicPr>
          <p:cNvPr id="25" name="Picture 24"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485" y="5710989"/>
            <a:ext cx="2022806" cy="441841"/>
          </a:xfrm>
          <a:prstGeom prst="rect">
            <a:avLst/>
          </a:prstGeom>
        </p:spPr>
      </p:pic>
      <p:cxnSp>
        <p:nvCxnSpPr>
          <p:cNvPr id="12" name="Straight Connector 11"/>
          <p:cNvCxnSpPr/>
          <p:nvPr/>
        </p:nvCxnSpPr>
        <p:spPr>
          <a:xfrm>
            <a:off x="0" y="138062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634" y="1440261"/>
            <a:ext cx="8052301" cy="40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148368" y="4916246"/>
            <a:ext cx="4454056" cy="1015663"/>
          </a:xfrm>
          <a:prstGeom prst="rect">
            <a:avLst/>
          </a:prstGeom>
        </p:spPr>
        <p:txBody>
          <a:bodyPr wrap="none">
            <a:prstTxWarp prst="textArchDown">
              <a:avLst/>
            </a:prstTxWarp>
            <a:spAutoFit/>
          </a:bodyPr>
          <a:lstStyle/>
          <a:p>
            <a:r>
              <a:rPr lang="he-IL" sz="6000" spc="600" dirty="0">
                <a:latin typeface="Times New Roman" panose="02020603050405020304" pitchFamily="18" charset="0"/>
                <a:cs typeface="Times New Roman" panose="02020603050405020304" pitchFamily="18" charset="0"/>
              </a:rPr>
              <a:t>לוֹ  שׁוֹ  בּוֹ  </a:t>
            </a:r>
            <a:r>
              <a:rPr lang="he-IL" sz="6000" spc="600" dirty="0" smtClean="0">
                <a:latin typeface="Times New Roman" panose="02020603050405020304" pitchFamily="18" charset="0"/>
                <a:cs typeface="Times New Roman" panose="02020603050405020304" pitchFamily="18" charset="0"/>
              </a:rPr>
              <a:t>תּוֹ</a:t>
            </a:r>
            <a:endParaRPr lang="en-US" sz="6000" spc="600" dirty="0">
              <a:latin typeface="Times New Roman" panose="02020603050405020304" pitchFamily="18" charset="0"/>
              <a:cs typeface="Times New Roman" panose="02020603050405020304" pitchFamily="18" charset="0"/>
            </a:endParaRPr>
          </a:p>
        </p:txBody>
      </p:sp>
      <p:sp>
        <p:nvSpPr>
          <p:cNvPr id="10" name="Rectangle 9"/>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תּת</a:t>
            </a:r>
            <a:endParaRPr lang="en-US" sz="2800" spc="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948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 xmlns:a16="http://schemas.microsoft.com/office/drawing/2014/main" id="{066A21A6-FA2C-43F6-AEB1-1170472FE49D}"/>
              </a:ext>
            </a:extLst>
          </p:cNvPr>
          <p:cNvSpPr/>
          <p:nvPr/>
        </p:nvSpPr>
        <p:spPr>
          <a:xfrm>
            <a:off x="3326524" y="1380627"/>
            <a:ext cx="2554669" cy="3650139"/>
          </a:xfrm>
          <a:prstGeom prst="rect">
            <a:avLst/>
          </a:prstGeom>
          <a:solidFill>
            <a:srgbClr val="0072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endParaRPr lang="en-US" altLang="en-US" sz="6000"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 xmlns:a16="http://schemas.microsoft.com/office/drawing/2014/main" id="{066A21A6-FA2C-43F6-AEB1-1170472FE49D}"/>
              </a:ext>
            </a:extLst>
          </p:cNvPr>
          <p:cNvSpPr/>
          <p:nvPr/>
        </p:nvSpPr>
        <p:spPr>
          <a:xfrm rot="1026800">
            <a:off x="6007416" y="2265108"/>
            <a:ext cx="2701644" cy="3320228"/>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endParaRPr lang="en-US" altLang="en-US" sz="6000"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 xmlns:a16="http://schemas.microsoft.com/office/drawing/2014/main" id="{066A21A6-FA2C-43F6-AEB1-1170472FE49D}"/>
              </a:ext>
            </a:extLst>
          </p:cNvPr>
          <p:cNvSpPr/>
          <p:nvPr/>
        </p:nvSpPr>
        <p:spPr>
          <a:xfrm rot="20418953">
            <a:off x="456923" y="2360773"/>
            <a:ext cx="2874258" cy="3429562"/>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endParaRPr lang="en-US" altLang="en-US" sz="6000"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80627"/>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 xmlns:a16="http://schemas.microsoft.com/office/drawing/2014/main" id="{066A21A6-FA2C-43F6-AEB1-1170472FE49D}"/>
              </a:ext>
            </a:extLst>
          </p:cNvPr>
          <p:cNvSpPr/>
          <p:nvPr/>
        </p:nvSpPr>
        <p:spPr>
          <a:xfrm>
            <a:off x="-4307" y="0"/>
            <a:ext cx="9148307" cy="1380627"/>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he-IL" sz="6000" dirty="0">
                <a:solidFill>
                  <a:schemeClr val="tx1"/>
                </a:solidFill>
                <a:latin typeface="Times New Roman" panose="02020603050405020304" pitchFamily="18" charset="0"/>
                <a:cs typeface="Times New Roman" panose="02020603050405020304" pitchFamily="18" charset="0"/>
              </a:rPr>
              <a:t>אוּלפָּן</a:t>
            </a:r>
            <a:endParaRPr lang="en-US" altLang="en-US" sz="6000"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156F9A97-215C-4248-83B3-A64D781449B5}"/>
              </a:ext>
            </a:extLst>
          </p:cNvPr>
          <p:cNvSpPr/>
          <p:nvPr/>
        </p:nvSpPr>
        <p:spPr>
          <a:xfrm>
            <a:off x="1405719" y="0"/>
            <a:ext cx="7724567" cy="1433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endParaRPr lang="en-US" altLang="en-US" sz="7200" dirty="0">
              <a:ln w="0"/>
              <a:solidFill>
                <a:schemeClr val="tx1"/>
              </a:solidFill>
              <a:effectLst>
                <a:outerShdw blurRad="38100" dist="19050" dir="2700000" algn="tl" rotWithShape="0">
                  <a:schemeClr val="dk1">
                    <a:alpha val="40000"/>
                  </a:schemeClr>
                </a:outerShdw>
              </a:effectLst>
              <a:latin typeface="Times New Roman"/>
              <a:cs typeface="Times New Roman"/>
            </a:endParaRPr>
          </a:p>
        </p:txBody>
      </p:sp>
      <p:pic>
        <p:nvPicPr>
          <p:cNvPr id="9" name="Picture 8"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443" y="5710989"/>
            <a:ext cx="2022806" cy="441841"/>
          </a:xfrm>
          <a:prstGeom prst="rect">
            <a:avLst/>
          </a:prstGeom>
        </p:spPr>
      </p:pic>
      <p:sp>
        <p:nvSpPr>
          <p:cNvPr id="15" name="Rectangle 14"/>
          <p:cNvSpPr/>
          <p:nvPr/>
        </p:nvSpPr>
        <p:spPr>
          <a:xfrm>
            <a:off x="3641608" y="3945423"/>
            <a:ext cx="1952625" cy="1107996"/>
          </a:xfrm>
          <a:prstGeom prst="rect">
            <a:avLst/>
          </a:prstGeom>
        </p:spPr>
        <p:txBody>
          <a:bodyPr wrap="square">
            <a:spAutoFit/>
          </a:bodyPr>
          <a:lstStyle/>
          <a:p>
            <a:pPr algn="ctr"/>
            <a:r>
              <a:rPr lang="he-IL" sz="6600" dirty="0">
                <a:solidFill>
                  <a:srgbClr val="FF0000"/>
                </a:solidFill>
                <a:latin typeface="Times New Roman" panose="02020603050405020304" pitchFamily="18" charset="0"/>
                <a:cs typeface="Times New Roman" panose="02020603050405020304" pitchFamily="18" charset="0"/>
              </a:rPr>
              <a:t>לֵ</a:t>
            </a:r>
            <a:r>
              <a:rPr lang="he-IL" sz="6600" dirty="0">
                <a:latin typeface="Times New Roman" panose="02020603050405020304" pitchFamily="18" charset="0"/>
                <a:cs typeface="Times New Roman" panose="02020603050405020304" pitchFamily="18" charset="0"/>
              </a:rPr>
              <a:t>ב</a:t>
            </a:r>
            <a:endParaRPr lang="en-US" sz="6600" dirty="0">
              <a:latin typeface="Times New Roman" panose="02020603050405020304" pitchFamily="18" charset="0"/>
              <a:cs typeface="Times New Roman" panose="02020603050405020304" pitchFamily="18" charset="0"/>
            </a:endParaRPr>
          </a:p>
        </p:txBody>
      </p:sp>
      <p:sp>
        <p:nvSpPr>
          <p:cNvPr id="16" name="Rectangle 15"/>
          <p:cNvSpPr/>
          <p:nvPr/>
        </p:nvSpPr>
        <p:spPr>
          <a:xfrm rot="20365883">
            <a:off x="-105785" y="2297764"/>
            <a:ext cx="3145712" cy="1107996"/>
          </a:xfrm>
          <a:prstGeom prst="rect">
            <a:avLst/>
          </a:prstGeom>
        </p:spPr>
        <p:txBody>
          <a:bodyPr wrap="square">
            <a:spAutoFit/>
          </a:bodyPr>
          <a:lstStyle/>
          <a:p>
            <a:pPr algn="ctr"/>
            <a:r>
              <a:rPr lang="he-IL" sz="6600" dirty="0">
                <a:solidFill>
                  <a:srgbClr val="FF0000"/>
                </a:solidFill>
                <a:latin typeface="Times New Roman" panose="02020603050405020304" pitchFamily="18" charset="0"/>
                <a:cs typeface="Times New Roman" panose="02020603050405020304" pitchFamily="18" charset="0"/>
              </a:rPr>
              <a:t>לֶ</a:t>
            </a:r>
            <a:r>
              <a:rPr lang="he-IL" sz="6600" dirty="0">
                <a:latin typeface="Times New Roman" panose="02020603050405020304" pitchFamily="18" charset="0"/>
                <a:cs typeface="Times New Roman" panose="02020603050405020304" pitchFamily="18" charset="0"/>
              </a:rPr>
              <a:t>חֶם</a:t>
            </a:r>
            <a:endParaRPr lang="en-US" sz="6600" dirty="0">
              <a:latin typeface="Times New Roman" panose="02020603050405020304" pitchFamily="18" charset="0"/>
              <a:cs typeface="Times New Roman" panose="02020603050405020304" pitchFamily="18" charset="0"/>
            </a:endParaRPr>
          </a:p>
        </p:txBody>
      </p:sp>
      <p:sp>
        <p:nvSpPr>
          <p:cNvPr id="17" name="Rectangle 16"/>
          <p:cNvSpPr/>
          <p:nvPr/>
        </p:nvSpPr>
        <p:spPr>
          <a:xfrm rot="978231">
            <a:off x="6493332" y="2142196"/>
            <a:ext cx="2669316" cy="1107996"/>
          </a:xfrm>
          <a:prstGeom prst="rect">
            <a:avLst/>
          </a:prstGeom>
        </p:spPr>
        <p:txBody>
          <a:bodyPr wrap="square">
            <a:spAutoFit/>
          </a:bodyPr>
          <a:lstStyle/>
          <a:p>
            <a:pPr algn="ctr"/>
            <a:r>
              <a:rPr lang="he-IL" sz="6600" dirty="0">
                <a:solidFill>
                  <a:srgbClr val="FF0000"/>
                </a:solidFill>
                <a:latin typeface="Times New Roman" panose="02020603050405020304" pitchFamily="18" charset="0"/>
                <a:cs typeface="Times New Roman" panose="02020603050405020304" pitchFamily="18" charset="0"/>
              </a:rPr>
              <a:t>ל</a:t>
            </a:r>
            <a:r>
              <a:rPr lang="he-IL" sz="6600" dirty="0">
                <a:latin typeface="Times New Roman" panose="02020603050405020304" pitchFamily="18" charset="0"/>
                <a:cs typeface="Times New Roman" panose="02020603050405020304" pitchFamily="18" charset="0"/>
              </a:rPr>
              <a:t>וּ</a:t>
            </a:r>
            <a:r>
              <a:rPr lang="he-IL" sz="6600" dirty="0">
                <a:solidFill>
                  <a:srgbClr val="FF0000"/>
                </a:solidFill>
                <a:latin typeface="Times New Roman" panose="02020603050405020304" pitchFamily="18" charset="0"/>
                <a:cs typeface="Times New Roman" panose="02020603050405020304" pitchFamily="18" charset="0"/>
              </a:rPr>
              <a:t>לָ</a:t>
            </a:r>
            <a:r>
              <a:rPr lang="he-IL" sz="6600" dirty="0">
                <a:latin typeface="Times New Roman" panose="02020603050405020304" pitchFamily="18" charset="0"/>
                <a:cs typeface="Times New Roman" panose="02020603050405020304" pitchFamily="18" charset="0"/>
              </a:rPr>
              <a:t>ב</a:t>
            </a:r>
            <a:endParaRPr lang="en-US" sz="66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036" t="2258" b="23839"/>
          <a:stretch/>
        </p:blipFill>
        <p:spPr>
          <a:xfrm>
            <a:off x="3598311" y="1673424"/>
            <a:ext cx="1947377" cy="2356676"/>
          </a:xfrm>
          <a:prstGeom prst="rect">
            <a:avLst/>
          </a:prstGeom>
          <a:ln w="47625">
            <a:solidFill>
              <a:schemeClr val="tx1"/>
            </a:solidFill>
          </a:ln>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3292" b="28221"/>
          <a:stretch/>
        </p:blipFill>
        <p:spPr>
          <a:xfrm rot="20311856">
            <a:off x="832115" y="3501048"/>
            <a:ext cx="2412600" cy="1968629"/>
          </a:xfrm>
          <a:prstGeom prst="rect">
            <a:avLst/>
          </a:prstGeom>
          <a:ln w="47625">
            <a:solidFill>
              <a:schemeClr val="tx1"/>
            </a:solidFill>
          </a:ln>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2156" r="4531" b="32279"/>
          <a:stretch/>
        </p:blipFill>
        <p:spPr>
          <a:xfrm rot="1014902">
            <a:off x="6163708" y="3204845"/>
            <a:ext cx="2173835" cy="2121678"/>
          </a:xfrm>
          <a:prstGeom prst="rect">
            <a:avLst/>
          </a:prstGeom>
          <a:ln w="47625">
            <a:solidFill>
              <a:schemeClr val="tx1"/>
            </a:solidFill>
          </a:ln>
        </p:spPr>
      </p:pic>
      <p:sp>
        <p:nvSpPr>
          <p:cNvPr id="18" name="Rectangle 17"/>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תּת</a:t>
            </a:r>
            <a:endParaRPr lang="en-US" sz="2800" spc="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28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64" y="307728"/>
            <a:ext cx="9144000" cy="595383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e-IL" dirty="0"/>
              <a:t>ֹ</a:t>
            </a:r>
            <a:endParaRPr lang="en-US" dirty="0"/>
          </a:p>
        </p:txBody>
      </p:sp>
      <p:cxnSp>
        <p:nvCxnSpPr>
          <p:cNvPr id="5" name="Straight Connector 4"/>
          <p:cNvCxnSpPr/>
          <p:nvPr/>
        </p:nvCxnSpPr>
        <p:spPr>
          <a:xfrm>
            <a:off x="-26502" y="307728"/>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6502"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pic>
        <p:nvPicPr>
          <p:cNvPr id="17" name="Picture 16"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443" y="5710989"/>
            <a:ext cx="2022806" cy="441841"/>
          </a:xfrm>
          <a:prstGeom prst="rect">
            <a:avLst/>
          </a:prstGeom>
        </p:spPr>
      </p:pic>
      <p:sp>
        <p:nvSpPr>
          <p:cNvPr id="13" name="TextBox 12"/>
          <p:cNvSpPr txBox="1"/>
          <p:nvPr/>
        </p:nvSpPr>
        <p:spPr>
          <a:xfrm>
            <a:off x="8446803" y="625762"/>
            <a:ext cx="710451" cy="923330"/>
          </a:xfrm>
          <a:prstGeom prst="rect">
            <a:avLst/>
          </a:prstGeom>
          <a:noFill/>
        </p:spPr>
        <p:txBody>
          <a:bodyPr wrap="none" rtlCol="0">
            <a:spAutoFit/>
          </a:bodyPr>
          <a:lstStyle/>
          <a:p>
            <a:r>
              <a:rPr lang="en-US" sz="5400" dirty="0"/>
              <a:t>.1</a:t>
            </a:r>
          </a:p>
        </p:txBody>
      </p:sp>
      <p:sp>
        <p:nvSpPr>
          <p:cNvPr id="14" name="TextBox 13"/>
          <p:cNvSpPr txBox="1"/>
          <p:nvPr/>
        </p:nvSpPr>
        <p:spPr>
          <a:xfrm>
            <a:off x="8446803" y="1957208"/>
            <a:ext cx="710451" cy="923330"/>
          </a:xfrm>
          <a:prstGeom prst="rect">
            <a:avLst/>
          </a:prstGeom>
          <a:noFill/>
        </p:spPr>
        <p:txBody>
          <a:bodyPr wrap="none" rtlCol="0">
            <a:spAutoFit/>
          </a:bodyPr>
          <a:lstStyle/>
          <a:p>
            <a:r>
              <a:rPr lang="en-US" sz="5400" dirty="0"/>
              <a:t>.2</a:t>
            </a:r>
          </a:p>
        </p:txBody>
      </p:sp>
      <p:sp>
        <p:nvSpPr>
          <p:cNvPr id="15" name="TextBox 14"/>
          <p:cNvSpPr txBox="1"/>
          <p:nvPr/>
        </p:nvSpPr>
        <p:spPr>
          <a:xfrm>
            <a:off x="8446803" y="3288654"/>
            <a:ext cx="710451" cy="923330"/>
          </a:xfrm>
          <a:prstGeom prst="rect">
            <a:avLst/>
          </a:prstGeom>
          <a:noFill/>
        </p:spPr>
        <p:txBody>
          <a:bodyPr wrap="none" rtlCol="0">
            <a:spAutoFit/>
          </a:bodyPr>
          <a:lstStyle/>
          <a:p>
            <a:r>
              <a:rPr lang="en-US" sz="5400" dirty="0"/>
              <a:t>.3</a:t>
            </a:r>
          </a:p>
        </p:txBody>
      </p:sp>
      <p:cxnSp>
        <p:nvCxnSpPr>
          <p:cNvPr id="16" name="Straight Connector 15"/>
          <p:cNvCxnSpPr/>
          <p:nvPr/>
        </p:nvCxnSpPr>
        <p:spPr>
          <a:xfrm>
            <a:off x="-26502" y="1686225"/>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502" y="4443220"/>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446803" y="4620100"/>
            <a:ext cx="710451" cy="923330"/>
          </a:xfrm>
          <a:prstGeom prst="rect">
            <a:avLst/>
          </a:prstGeom>
          <a:noFill/>
        </p:spPr>
        <p:txBody>
          <a:bodyPr wrap="none" rtlCol="0">
            <a:spAutoFit/>
          </a:bodyPr>
          <a:lstStyle/>
          <a:p>
            <a:r>
              <a:rPr lang="en-US" sz="5400" dirty="0" smtClean="0"/>
              <a:t>.4</a:t>
            </a:r>
            <a:endParaRPr lang="en-US" sz="5400" dirty="0"/>
          </a:p>
        </p:txBody>
      </p:sp>
      <p:cxnSp>
        <p:nvCxnSpPr>
          <p:cNvPr id="20" name="Straight Connector 19"/>
          <p:cNvCxnSpPr/>
          <p:nvPr/>
        </p:nvCxnSpPr>
        <p:spPr>
          <a:xfrm>
            <a:off x="-26502" y="3064722"/>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57811" y="506494"/>
            <a:ext cx="8038336" cy="923330"/>
          </a:xfrm>
          <a:prstGeom prst="rect">
            <a:avLst/>
          </a:prstGeom>
        </p:spPr>
        <p:txBody>
          <a:bodyPr wrap="square">
            <a:spAutoFit/>
          </a:bodyPr>
          <a:lstStyle/>
          <a:p>
            <a:pPr algn="r"/>
            <a:r>
              <a:rPr lang="he-IL" sz="5400" dirty="0">
                <a:solidFill>
                  <a:srgbClr val="FF0000"/>
                </a:solidFill>
                <a:latin typeface="Times New Roman" panose="02020603050405020304" pitchFamily="18" charset="0"/>
                <a:cs typeface="Times New Roman" panose="02020603050405020304" pitchFamily="18" charset="0"/>
              </a:rPr>
              <a:t>לָ</a:t>
            </a:r>
            <a:r>
              <a:rPr lang="he-IL" sz="5400" dirty="0">
                <a:solidFill>
                  <a:prstClr val="black"/>
                </a:solidFill>
                <a:latin typeface="Times New Roman" panose="02020603050405020304" pitchFamily="18" charset="0"/>
                <a:cs typeface="Times New Roman" panose="02020603050405020304" pitchFamily="18" charset="0"/>
              </a:rPr>
              <a:t>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srgbClr val="FF0000"/>
                </a:solidFill>
                <a:latin typeface="Times New Roman" panose="02020603050405020304" pitchFamily="18" charset="0"/>
                <a:cs typeface="Times New Roman" panose="02020603050405020304" pitchFamily="18" charset="0"/>
              </a:rPr>
              <a:t>לַ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srgbClr val="FF0000"/>
                </a:solidFill>
                <a:latin typeface="Times New Roman" panose="02020603050405020304" pitchFamily="18" charset="0"/>
                <a:cs typeface="Times New Roman" panose="02020603050405020304" pitchFamily="18" charset="0"/>
              </a:rPr>
              <a:t>לָ</a:t>
            </a:r>
            <a:r>
              <a:rPr lang="he-IL" sz="5400" dirty="0">
                <a:solidFill>
                  <a:srgbClr val="0072CE"/>
                </a:solidFill>
                <a:latin typeface="Times New Roman" panose="02020603050405020304" pitchFamily="18" charset="0"/>
                <a:cs typeface="Times New Roman" panose="02020603050405020304" pitchFamily="18" charset="0"/>
              </a:rPr>
              <a:t>ה</a:t>
            </a:r>
            <a:r>
              <a:rPr lang="he-IL" sz="5400" dirty="0">
                <a:solidFill>
                  <a:prstClr val="black"/>
                </a:solidFill>
                <a:latin typeface="Times New Roman" panose="02020603050405020304" pitchFamily="18" charset="0"/>
                <a:cs typeface="Times New Roman" panose="02020603050405020304" pitchFamily="18" charset="0"/>
              </a:rPr>
              <a:t>   </a:t>
            </a:r>
            <a:r>
              <a:rPr lang="he-IL" sz="5400" dirty="0" smtClean="0">
                <a:solidFill>
                  <a:prstClr val="black"/>
                </a:solidFill>
                <a:latin typeface="Times New Roman" panose="02020603050405020304" pitchFamily="18" charset="0"/>
                <a:cs typeface="Times New Roman" panose="02020603050405020304" pitchFamily="18" charset="0"/>
              </a:rPr>
              <a:t> </a:t>
            </a:r>
            <a:r>
              <a:rPr lang="he-IL" sz="5400" dirty="0">
                <a:solidFill>
                  <a:srgbClr val="FF0000"/>
                </a:solidFill>
                <a:latin typeface="Times New Roman" panose="02020603050405020304" pitchFamily="18" charset="0"/>
                <a:cs typeface="Times New Roman" panose="02020603050405020304" pitchFamily="18" charset="0"/>
              </a:rPr>
              <a:t>לַ</a:t>
            </a:r>
            <a:r>
              <a:rPr lang="he-IL" sz="5400" dirty="0">
                <a:solidFill>
                  <a:srgbClr val="0072CE"/>
                </a:solidFill>
                <a:latin typeface="Times New Roman" panose="02020603050405020304" pitchFamily="18" charset="0"/>
                <a:cs typeface="Times New Roman" panose="02020603050405020304" pitchFamily="18" charset="0"/>
              </a:rPr>
              <a:t>ת </a:t>
            </a:r>
            <a:r>
              <a:rPr lang="he-IL" sz="5400" dirty="0" smtClean="0">
                <a:solidFill>
                  <a:srgbClr val="0072CE"/>
                </a:solidFill>
                <a:latin typeface="Times New Roman" panose="02020603050405020304" pitchFamily="18" charset="0"/>
                <a:cs typeface="Times New Roman" panose="02020603050405020304" pitchFamily="18" charset="0"/>
              </a:rPr>
              <a:t> </a:t>
            </a:r>
            <a:r>
              <a:rPr lang="he-IL" sz="5400" dirty="0">
                <a:solidFill>
                  <a:prstClr val="black"/>
                </a:solidFill>
                <a:latin typeface="Times New Roman" panose="02020603050405020304" pitchFamily="18" charset="0"/>
                <a:cs typeface="Times New Roman" panose="02020603050405020304" pitchFamily="18" charset="0"/>
              </a:rPr>
              <a:t> </a:t>
            </a:r>
            <a:r>
              <a:rPr lang="he-IL" sz="5400" dirty="0" smtClean="0">
                <a:solidFill>
                  <a:srgbClr val="0072CE"/>
                </a:solidFill>
                <a:latin typeface="Times New Roman" panose="02020603050405020304" pitchFamily="18" charset="0"/>
                <a:cs typeface="Times New Roman" panose="02020603050405020304" pitchFamily="18" charset="0"/>
              </a:rPr>
              <a:t> </a:t>
            </a:r>
            <a:r>
              <a:rPr lang="he-IL" sz="5400" dirty="0">
                <a:solidFill>
                  <a:srgbClr val="FF0000"/>
                </a:solidFill>
                <a:latin typeface="Times New Roman" panose="02020603050405020304" pitchFamily="18" charset="0"/>
                <a:cs typeface="Times New Roman" panose="02020603050405020304" pitchFamily="18" charset="0"/>
              </a:rPr>
              <a:t>לַ</a:t>
            </a:r>
            <a:r>
              <a:rPr lang="he-IL" sz="5400" dirty="0">
                <a:solidFill>
                  <a:srgbClr val="0072CE"/>
                </a:solidFill>
                <a:latin typeface="Times New Roman" panose="02020603050405020304" pitchFamily="18" charset="0"/>
                <a:cs typeface="Times New Roman" panose="02020603050405020304" pitchFamily="18" charset="0"/>
              </a:rPr>
              <a:t>שׁ </a:t>
            </a:r>
            <a:r>
              <a:rPr lang="he-IL" sz="5400" dirty="0">
                <a:solidFill>
                  <a:prstClr val="black"/>
                </a:solidFill>
                <a:latin typeface="Times New Roman" panose="02020603050405020304" pitchFamily="18" charset="0"/>
                <a:cs typeface="Times New Roman" panose="02020603050405020304" pitchFamily="18" charset="0"/>
              </a:rPr>
              <a:t> </a:t>
            </a:r>
            <a:r>
              <a:rPr lang="he-IL" sz="5400" dirty="0" smtClean="0">
                <a:solidFill>
                  <a:srgbClr val="0072CE"/>
                </a:solidFill>
                <a:latin typeface="Times New Roman" panose="02020603050405020304" pitchFamily="18" charset="0"/>
                <a:cs typeface="Times New Roman" panose="02020603050405020304" pitchFamily="18" charset="0"/>
              </a:rPr>
              <a:t> </a:t>
            </a:r>
            <a:r>
              <a:rPr lang="he-IL" sz="5400" dirty="0">
                <a:solidFill>
                  <a:srgbClr val="FF0000"/>
                </a:solidFill>
                <a:latin typeface="Times New Roman" panose="02020603050405020304" pitchFamily="18" charset="0"/>
                <a:cs typeface="Times New Roman" panose="02020603050405020304" pitchFamily="18" charset="0"/>
              </a:rPr>
              <a:t>לָ</a:t>
            </a:r>
            <a:r>
              <a:rPr lang="he-IL" sz="5400" dirty="0">
                <a:solidFill>
                  <a:srgbClr val="0072CE"/>
                </a:solidFill>
                <a:latin typeface="Times New Roman" panose="02020603050405020304" pitchFamily="18" charset="0"/>
                <a:cs typeface="Times New Roman" panose="02020603050405020304" pitchFamily="18" charset="0"/>
              </a:rPr>
              <a:t>ה </a:t>
            </a:r>
            <a:r>
              <a:rPr lang="he-IL" sz="5400" dirty="0">
                <a:solidFill>
                  <a:prstClr val="black"/>
                </a:solidFill>
                <a:latin typeface="Times New Roman" panose="02020603050405020304" pitchFamily="18" charset="0"/>
                <a:cs typeface="Times New Roman" panose="02020603050405020304" pitchFamily="18" charset="0"/>
              </a:rPr>
              <a:t> </a:t>
            </a:r>
            <a:r>
              <a:rPr lang="he-IL" sz="5400" dirty="0" smtClean="0">
                <a:solidFill>
                  <a:srgbClr val="0072CE"/>
                </a:solidFill>
                <a:latin typeface="Times New Roman" panose="02020603050405020304" pitchFamily="18" charset="0"/>
                <a:cs typeface="Times New Roman" panose="02020603050405020304" pitchFamily="18" charset="0"/>
              </a:rPr>
              <a:t>  </a:t>
            </a:r>
            <a:r>
              <a:rPr lang="he-IL" sz="5400" dirty="0">
                <a:solidFill>
                  <a:srgbClr val="FF0000"/>
                </a:solidFill>
                <a:latin typeface="Times New Roman" panose="02020603050405020304" pitchFamily="18" charset="0"/>
                <a:cs typeface="Times New Roman" panose="02020603050405020304" pitchFamily="18" charset="0"/>
              </a:rPr>
              <a:t>לָ</a:t>
            </a:r>
            <a:r>
              <a:rPr lang="he-IL" sz="5400" dirty="0">
                <a:solidFill>
                  <a:srgbClr val="0072CE"/>
                </a:solidFill>
                <a:latin typeface="Times New Roman" panose="02020603050405020304" pitchFamily="18" charset="0"/>
                <a:cs typeface="Times New Roman" panose="02020603050405020304" pitchFamily="18" charset="0"/>
              </a:rPr>
              <a:t>ה</a:t>
            </a:r>
            <a:endParaRPr lang="en-US" dirty="0">
              <a:solidFill>
                <a:srgbClr val="0072CE"/>
              </a:solidFill>
            </a:endParaRPr>
          </a:p>
        </p:txBody>
      </p:sp>
      <p:sp>
        <p:nvSpPr>
          <p:cNvPr id="6" name="Rectangle 5"/>
          <p:cNvSpPr/>
          <p:nvPr/>
        </p:nvSpPr>
        <p:spPr>
          <a:xfrm>
            <a:off x="-1" y="1856389"/>
            <a:ext cx="8396147" cy="923330"/>
          </a:xfrm>
          <a:prstGeom prst="rect">
            <a:avLst/>
          </a:prstGeom>
        </p:spPr>
        <p:txBody>
          <a:bodyPr wrap="square">
            <a:spAutoFit/>
          </a:bodyPr>
          <a:lstStyle/>
          <a:p>
            <a:pPr lvl="0" algn="r"/>
            <a:r>
              <a:rPr lang="he-IL" sz="5400" dirty="0" smtClean="0">
                <a:solidFill>
                  <a:srgbClr val="FF0000"/>
                </a:solidFill>
                <a:latin typeface="Times New Roman" panose="02020603050405020304" pitchFamily="18" charset="0"/>
                <a:cs typeface="Times New Roman" panose="02020603050405020304" pitchFamily="18" charset="0"/>
              </a:rPr>
              <a:t>לָ</a:t>
            </a:r>
            <a:r>
              <a:rPr lang="he-IL" sz="5400" dirty="0" smtClean="0">
                <a:solidFill>
                  <a:srgbClr val="0072CE"/>
                </a:solidFill>
                <a:latin typeface="Times New Roman" panose="02020603050405020304" pitchFamily="18" charset="0"/>
                <a:cs typeface="Times New Roman" panose="02020603050405020304" pitchFamily="18" charset="0"/>
              </a:rPr>
              <a:t>ה</a:t>
            </a:r>
            <a:r>
              <a:rPr lang="he-IL" sz="5400" dirty="0" smtClean="0">
                <a:solidFill>
                  <a:srgbClr val="FF0000"/>
                </a:solidFill>
                <a:latin typeface="Times New Roman" panose="02020603050405020304" pitchFamily="18" charset="0"/>
                <a:cs typeface="Times New Roman" panose="02020603050405020304" pitchFamily="18" charset="0"/>
              </a:rPr>
              <a:t>   </a:t>
            </a:r>
            <a:r>
              <a:rPr lang="he-IL" sz="5400" dirty="0">
                <a:solidFill>
                  <a:srgbClr val="FF0000"/>
                </a:solidFill>
                <a:latin typeface="Times New Roman" panose="02020603050405020304" pitchFamily="18" charset="0"/>
                <a:cs typeface="Times New Roman" panose="02020603050405020304" pitchFamily="18" charset="0"/>
              </a:rPr>
              <a:t>בַּ</a:t>
            </a:r>
            <a:r>
              <a:rPr lang="he-IL" sz="5400" dirty="0">
                <a:solidFill>
                  <a:srgbClr val="0072CE"/>
                </a:solidFill>
                <a:latin typeface="Times New Roman" panose="02020603050405020304" pitchFamily="18" charset="0"/>
                <a:cs typeface="Times New Roman" panose="02020603050405020304" pitchFamily="18" charset="0"/>
              </a:rPr>
              <a:t>ל</a:t>
            </a:r>
            <a:r>
              <a:rPr lang="he-IL" sz="5400" dirty="0">
                <a:solidFill>
                  <a:srgbClr val="FF0000"/>
                </a:solidFill>
                <a:latin typeface="Times New Roman" panose="02020603050405020304" pitchFamily="18" charset="0"/>
                <a:cs typeface="Times New Roman" panose="02020603050405020304" pitchFamily="18" charset="0"/>
              </a:rPr>
              <a:t>   בַּ</a:t>
            </a:r>
            <a:r>
              <a:rPr lang="he-IL" sz="5400" dirty="0">
                <a:solidFill>
                  <a:srgbClr val="0072CE"/>
                </a:solidFill>
                <a:latin typeface="Times New Roman" panose="02020603050405020304" pitchFamily="18" charset="0"/>
                <a:cs typeface="Times New Roman" panose="02020603050405020304" pitchFamily="18" charset="0"/>
              </a:rPr>
              <a:t>ת</a:t>
            </a:r>
            <a:r>
              <a:rPr lang="he-IL" sz="5400" dirty="0">
                <a:solidFill>
                  <a:srgbClr val="FF0000"/>
                </a:solidFill>
                <a:latin typeface="Times New Roman" panose="02020603050405020304" pitchFamily="18" charset="0"/>
                <a:cs typeface="Times New Roman" panose="02020603050405020304" pitchFamily="18" charset="0"/>
              </a:rPr>
              <a:t>   </a:t>
            </a:r>
            <a:r>
              <a:rPr lang="he-IL" sz="5400" dirty="0">
                <a:solidFill>
                  <a:srgbClr val="0072CE"/>
                </a:solidFill>
                <a:latin typeface="Times New Roman" panose="02020603050405020304" pitchFamily="18" charset="0"/>
                <a:cs typeface="Times New Roman" panose="02020603050405020304" pitchFamily="18" charset="0"/>
              </a:rPr>
              <a:t>תָּ</a:t>
            </a:r>
            <a:r>
              <a:rPr lang="he-IL" sz="5400" dirty="0">
                <a:solidFill>
                  <a:srgbClr val="FF0000"/>
                </a:solidFill>
                <a:latin typeface="Times New Roman" panose="02020603050405020304" pitchFamily="18" charset="0"/>
                <a:cs typeface="Times New Roman" panose="02020603050405020304" pitchFamily="18" charset="0"/>
              </a:rPr>
              <a:t>ל   </a:t>
            </a:r>
            <a:r>
              <a:rPr lang="he-IL" sz="5400" dirty="0">
                <a:solidFill>
                  <a:srgbClr val="0072CE"/>
                </a:solidFill>
                <a:latin typeface="Times New Roman" panose="02020603050405020304" pitchFamily="18" charset="0"/>
                <a:cs typeface="Times New Roman" panose="02020603050405020304" pitchFamily="18" charset="0"/>
              </a:rPr>
              <a:t>שַׁ</a:t>
            </a:r>
            <a:r>
              <a:rPr lang="he-IL" sz="5400" dirty="0">
                <a:solidFill>
                  <a:srgbClr val="FF0000"/>
                </a:solidFill>
                <a:latin typeface="Times New Roman" panose="02020603050405020304" pitchFamily="18" charset="0"/>
                <a:cs typeface="Times New Roman" panose="02020603050405020304" pitchFamily="18" charset="0"/>
              </a:rPr>
              <a:t>ל   לָ</a:t>
            </a:r>
            <a:r>
              <a:rPr lang="he-IL" sz="5400" dirty="0">
                <a:solidFill>
                  <a:srgbClr val="0072CE"/>
                </a:solidFill>
                <a:latin typeface="Times New Roman" panose="02020603050405020304" pitchFamily="18" charset="0"/>
                <a:cs typeface="Times New Roman" panose="02020603050405020304" pitchFamily="18" charset="0"/>
              </a:rPr>
              <a:t>ה</a:t>
            </a:r>
            <a:r>
              <a:rPr lang="he-IL" sz="5400" dirty="0">
                <a:solidFill>
                  <a:srgbClr val="FF0000"/>
                </a:solidFill>
                <a:latin typeface="Times New Roman" panose="02020603050405020304" pitchFamily="18" charset="0"/>
                <a:cs typeface="Times New Roman" panose="02020603050405020304" pitchFamily="18" charset="0"/>
              </a:rPr>
              <a:t>   לָ</a:t>
            </a:r>
            <a:r>
              <a:rPr lang="he-IL" sz="5400" dirty="0">
                <a:solidFill>
                  <a:srgbClr val="0072CE"/>
                </a:solidFill>
                <a:latin typeface="Times New Roman" panose="02020603050405020304" pitchFamily="18" charset="0"/>
                <a:cs typeface="Times New Roman" panose="02020603050405020304" pitchFamily="18" charset="0"/>
              </a:rPr>
              <a:t>ה</a:t>
            </a:r>
            <a:endParaRPr lang="en-US" dirty="0">
              <a:solidFill>
                <a:srgbClr val="0072CE"/>
              </a:solidFill>
            </a:endParaRPr>
          </a:p>
        </p:txBody>
      </p:sp>
      <p:sp>
        <p:nvSpPr>
          <p:cNvPr id="11" name="Rectangle 10"/>
          <p:cNvSpPr/>
          <p:nvPr/>
        </p:nvSpPr>
        <p:spPr>
          <a:xfrm>
            <a:off x="-26502" y="3206284"/>
            <a:ext cx="8422649" cy="923330"/>
          </a:xfrm>
          <a:prstGeom prst="rect">
            <a:avLst/>
          </a:prstGeom>
        </p:spPr>
        <p:txBody>
          <a:bodyPr wrap="square">
            <a:spAutoFit/>
          </a:bodyPr>
          <a:lstStyle/>
          <a:p>
            <a:pPr algn="r"/>
            <a:r>
              <a:rPr lang="he-IL" sz="5400" dirty="0">
                <a:solidFill>
                  <a:srgbClr val="0072CE"/>
                </a:solidFill>
                <a:latin typeface="Times New Roman" panose="02020603050405020304" pitchFamily="18" charset="0"/>
                <a:cs typeface="Times New Roman" panose="02020603050405020304" pitchFamily="18" charset="0"/>
              </a:rPr>
              <a:t>שָׁ</a:t>
            </a:r>
            <a:r>
              <a:rPr lang="he-IL" sz="5400" dirty="0">
                <a:solidFill>
                  <a:srgbClr val="FF0000"/>
                </a:solidFill>
                <a:latin typeface="Times New Roman" panose="02020603050405020304" pitchFamily="18" charset="0"/>
                <a:cs typeface="Times New Roman" panose="02020603050405020304" pitchFamily="18" charset="0"/>
              </a:rPr>
              <a:t>לָ    לַ</a:t>
            </a:r>
            <a:r>
              <a:rPr lang="he-IL" sz="5400" dirty="0">
                <a:solidFill>
                  <a:srgbClr val="0072CE"/>
                </a:solidFill>
                <a:latin typeface="Times New Roman" panose="02020603050405020304" pitchFamily="18" charset="0"/>
                <a:cs typeface="Times New Roman" panose="02020603050405020304" pitchFamily="18" charset="0"/>
              </a:rPr>
              <a:t>שָׁ</a:t>
            </a:r>
            <a:r>
              <a:rPr lang="he-IL" sz="5400" dirty="0">
                <a:solidFill>
                  <a:srgbClr val="FF0000"/>
                </a:solidFill>
                <a:latin typeface="Times New Roman" panose="02020603050405020304" pitchFamily="18" charset="0"/>
                <a:cs typeface="Times New Roman" panose="02020603050405020304" pitchFamily="18" charset="0"/>
              </a:rPr>
              <a:t>   </a:t>
            </a:r>
            <a:r>
              <a:rPr lang="he-IL" sz="5400" dirty="0">
                <a:solidFill>
                  <a:srgbClr val="0072CE"/>
                </a:solidFill>
                <a:latin typeface="Times New Roman" panose="02020603050405020304" pitchFamily="18" charset="0"/>
                <a:cs typeface="Times New Roman" panose="02020603050405020304" pitchFamily="18" charset="0"/>
              </a:rPr>
              <a:t> תָּבָּ    בַּתָ   </a:t>
            </a:r>
            <a:r>
              <a:rPr lang="he-IL" sz="5400" dirty="0">
                <a:solidFill>
                  <a:srgbClr val="FF0000"/>
                </a:solidFill>
                <a:latin typeface="Times New Roman" panose="02020603050405020304" pitchFamily="18" charset="0"/>
                <a:cs typeface="Times New Roman" panose="02020603050405020304" pitchFamily="18" charset="0"/>
              </a:rPr>
              <a:t>לָלַ   לָ</a:t>
            </a:r>
            <a:r>
              <a:rPr lang="he-IL" sz="5400" dirty="0">
                <a:solidFill>
                  <a:srgbClr val="0072CE"/>
                </a:solidFill>
                <a:latin typeface="Times New Roman" panose="02020603050405020304" pitchFamily="18" charset="0"/>
                <a:cs typeface="Times New Roman" panose="02020603050405020304" pitchFamily="18" charset="0"/>
              </a:rPr>
              <a:t>ה</a:t>
            </a:r>
            <a:r>
              <a:rPr lang="he-IL" sz="5400" dirty="0">
                <a:solidFill>
                  <a:srgbClr val="FF0000"/>
                </a:solidFill>
                <a:latin typeface="Times New Roman" panose="02020603050405020304" pitchFamily="18" charset="0"/>
                <a:cs typeface="Times New Roman" panose="02020603050405020304" pitchFamily="18" charset="0"/>
              </a:rPr>
              <a:t>   לָ</a:t>
            </a:r>
            <a:r>
              <a:rPr lang="he-IL" sz="5400" dirty="0">
                <a:solidFill>
                  <a:srgbClr val="0072CE"/>
                </a:solidFill>
                <a:latin typeface="Times New Roman" panose="02020603050405020304" pitchFamily="18" charset="0"/>
                <a:cs typeface="Times New Roman" panose="02020603050405020304" pitchFamily="18" charset="0"/>
              </a:rPr>
              <a:t>ה</a:t>
            </a:r>
            <a:endParaRPr lang="en-US" sz="5400" dirty="0">
              <a:solidFill>
                <a:srgbClr val="0072CE"/>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26503" y="4556180"/>
            <a:ext cx="8422649" cy="892552"/>
          </a:xfrm>
          <a:prstGeom prst="rect">
            <a:avLst/>
          </a:prstGeom>
        </p:spPr>
        <p:txBody>
          <a:bodyPr wrap="square">
            <a:spAutoFit/>
          </a:bodyPr>
          <a:lstStyle/>
          <a:p>
            <a:pPr algn="r"/>
            <a:r>
              <a:rPr lang="he-IL" sz="5200" dirty="0">
                <a:solidFill>
                  <a:srgbClr val="FF0000"/>
                </a:solidFill>
                <a:latin typeface="Times New Roman" panose="02020603050405020304" pitchFamily="18" charset="0"/>
                <a:cs typeface="Times New Roman" panose="02020603050405020304" pitchFamily="18" charset="0"/>
              </a:rPr>
              <a:t>לַ</a:t>
            </a:r>
            <a:r>
              <a:rPr lang="he-IL" sz="5200" dirty="0">
                <a:solidFill>
                  <a:srgbClr val="0072CE"/>
                </a:solidFill>
                <a:latin typeface="Times New Roman" panose="02020603050405020304" pitchFamily="18" charset="0"/>
                <a:cs typeface="Times New Roman" panose="02020603050405020304" pitchFamily="18" charset="0"/>
              </a:rPr>
              <a:t>בָּת </a:t>
            </a:r>
            <a:r>
              <a:rPr lang="he-IL" sz="5200" dirty="0" smtClean="0">
                <a:solidFill>
                  <a:srgbClr val="0072CE"/>
                </a:solidFill>
                <a:latin typeface="Times New Roman" panose="02020603050405020304" pitchFamily="18" charset="0"/>
                <a:cs typeface="Times New Roman" panose="02020603050405020304" pitchFamily="18" charset="0"/>
              </a:rPr>
              <a:t> </a:t>
            </a:r>
            <a:r>
              <a:rPr lang="he-IL" sz="5200" dirty="0">
                <a:solidFill>
                  <a:srgbClr val="FF0000"/>
                </a:solidFill>
                <a:latin typeface="Times New Roman" panose="02020603050405020304" pitchFamily="18" charset="0"/>
                <a:cs typeface="Times New Roman" panose="02020603050405020304" pitchFamily="18" charset="0"/>
              </a:rPr>
              <a:t>לַ</a:t>
            </a:r>
            <a:r>
              <a:rPr lang="he-IL" sz="5200" dirty="0">
                <a:solidFill>
                  <a:srgbClr val="0072CE"/>
                </a:solidFill>
                <a:latin typeface="Times New Roman" panose="02020603050405020304" pitchFamily="18" charset="0"/>
                <a:cs typeface="Times New Roman" panose="02020603050405020304" pitchFamily="18" charset="0"/>
              </a:rPr>
              <a:t>בָּשׁ </a:t>
            </a:r>
            <a:r>
              <a:rPr lang="he-IL" sz="5200" dirty="0" smtClean="0">
                <a:solidFill>
                  <a:srgbClr val="0072CE"/>
                </a:solidFill>
                <a:latin typeface="Times New Roman" panose="02020603050405020304" pitchFamily="18" charset="0"/>
                <a:cs typeface="Times New Roman" panose="02020603050405020304" pitchFamily="18" charset="0"/>
              </a:rPr>
              <a:t> </a:t>
            </a:r>
            <a:r>
              <a:rPr lang="he-IL" sz="5200" dirty="0">
                <a:solidFill>
                  <a:srgbClr val="0072CE"/>
                </a:solidFill>
                <a:latin typeface="Times New Roman" panose="02020603050405020304" pitchFamily="18" charset="0"/>
                <a:cs typeface="Times New Roman" panose="02020603050405020304" pitchFamily="18" charset="0"/>
              </a:rPr>
              <a:t>בַּבָּ</a:t>
            </a:r>
            <a:r>
              <a:rPr lang="he-IL" sz="5200" dirty="0">
                <a:solidFill>
                  <a:srgbClr val="FF0000"/>
                </a:solidFill>
                <a:latin typeface="Times New Roman" panose="02020603050405020304" pitchFamily="18" charset="0"/>
                <a:cs typeface="Times New Roman" panose="02020603050405020304" pitchFamily="18" charset="0"/>
              </a:rPr>
              <a:t>ל</a:t>
            </a:r>
            <a:r>
              <a:rPr lang="he-IL" sz="5200" dirty="0">
                <a:solidFill>
                  <a:srgbClr val="0072CE"/>
                </a:solidFill>
                <a:latin typeface="Times New Roman" panose="02020603050405020304" pitchFamily="18" charset="0"/>
                <a:cs typeface="Times New Roman" panose="02020603050405020304" pitchFamily="18" charset="0"/>
              </a:rPr>
              <a:t>  </a:t>
            </a:r>
            <a:r>
              <a:rPr lang="he-IL" sz="5200" dirty="0" smtClean="0">
                <a:solidFill>
                  <a:srgbClr val="0072CE"/>
                </a:solidFill>
                <a:latin typeface="Times New Roman" panose="02020603050405020304" pitchFamily="18" charset="0"/>
                <a:cs typeface="Times New Roman" panose="02020603050405020304" pitchFamily="18" charset="0"/>
              </a:rPr>
              <a:t> </a:t>
            </a:r>
            <a:r>
              <a:rPr lang="he-IL" sz="5200" dirty="0">
                <a:solidFill>
                  <a:srgbClr val="0072CE"/>
                </a:solidFill>
                <a:latin typeface="Times New Roman" panose="02020603050405020304" pitchFamily="18" charset="0"/>
                <a:cs typeface="Times New Roman" panose="02020603050405020304" pitchFamily="18" charset="0"/>
              </a:rPr>
              <a:t>בָּשָׁ</a:t>
            </a:r>
            <a:r>
              <a:rPr lang="he-IL" sz="5200" dirty="0">
                <a:solidFill>
                  <a:srgbClr val="FF0000"/>
                </a:solidFill>
                <a:latin typeface="Times New Roman" panose="02020603050405020304" pitchFamily="18" charset="0"/>
                <a:cs typeface="Times New Roman" panose="02020603050405020304" pitchFamily="18" charset="0"/>
              </a:rPr>
              <a:t>ל</a:t>
            </a:r>
            <a:r>
              <a:rPr lang="he-IL" sz="5200" dirty="0">
                <a:solidFill>
                  <a:srgbClr val="0072CE"/>
                </a:solidFill>
                <a:latin typeface="Times New Roman" panose="02020603050405020304" pitchFamily="18" charset="0"/>
                <a:cs typeface="Times New Roman" panose="02020603050405020304" pitchFamily="18" charset="0"/>
              </a:rPr>
              <a:t> </a:t>
            </a:r>
            <a:r>
              <a:rPr lang="he-IL" sz="5200" dirty="0" smtClean="0">
                <a:solidFill>
                  <a:srgbClr val="0072CE"/>
                </a:solidFill>
                <a:latin typeface="Times New Roman" panose="02020603050405020304" pitchFamily="18" charset="0"/>
                <a:cs typeface="Times New Roman" panose="02020603050405020304" pitchFamily="18" charset="0"/>
              </a:rPr>
              <a:t> </a:t>
            </a:r>
            <a:r>
              <a:rPr lang="he-IL" sz="5200" dirty="0">
                <a:solidFill>
                  <a:srgbClr val="0072CE"/>
                </a:solidFill>
                <a:latin typeface="Times New Roman" panose="02020603050405020304" pitchFamily="18" charset="0"/>
                <a:cs typeface="Times New Roman" panose="02020603050405020304" pitchFamily="18" charset="0"/>
              </a:rPr>
              <a:t>בַּבָּשׁ </a:t>
            </a:r>
            <a:r>
              <a:rPr lang="he-IL" sz="5200" dirty="0" smtClean="0">
                <a:solidFill>
                  <a:srgbClr val="0072CE"/>
                </a:solidFill>
                <a:latin typeface="Times New Roman" panose="02020603050405020304" pitchFamily="18" charset="0"/>
                <a:cs typeface="Times New Roman" panose="02020603050405020304" pitchFamily="18" charset="0"/>
              </a:rPr>
              <a:t> </a:t>
            </a:r>
            <a:r>
              <a:rPr lang="he-IL" sz="5200" dirty="0">
                <a:solidFill>
                  <a:srgbClr val="FF0000"/>
                </a:solidFill>
                <a:latin typeface="Times New Roman" panose="02020603050405020304" pitchFamily="18" charset="0"/>
                <a:cs typeface="Times New Roman" panose="02020603050405020304" pitchFamily="18" charset="0"/>
              </a:rPr>
              <a:t>לָ</a:t>
            </a:r>
            <a:r>
              <a:rPr lang="he-IL" sz="5200" dirty="0">
                <a:solidFill>
                  <a:srgbClr val="0072CE"/>
                </a:solidFill>
                <a:latin typeface="Times New Roman" panose="02020603050405020304" pitchFamily="18" charset="0"/>
                <a:cs typeface="Times New Roman" panose="02020603050405020304" pitchFamily="18" charset="0"/>
              </a:rPr>
              <a:t>ה  </a:t>
            </a:r>
            <a:r>
              <a:rPr lang="he-IL" sz="5200" dirty="0" smtClean="0">
                <a:solidFill>
                  <a:srgbClr val="FF0000"/>
                </a:solidFill>
                <a:latin typeface="Times New Roman" panose="02020603050405020304" pitchFamily="18" charset="0"/>
                <a:cs typeface="Times New Roman" panose="02020603050405020304" pitchFamily="18" charset="0"/>
              </a:rPr>
              <a:t>ל</a:t>
            </a:r>
            <a:r>
              <a:rPr lang="he-IL" sz="5200" dirty="0" smtClean="0">
                <a:solidFill>
                  <a:srgbClr val="0072CE"/>
                </a:solidFill>
                <a:latin typeface="Times New Roman" panose="02020603050405020304" pitchFamily="18" charset="0"/>
                <a:cs typeface="Times New Roman" panose="02020603050405020304" pitchFamily="18" charset="0"/>
              </a:rPr>
              <a:t>ָה </a:t>
            </a:r>
            <a:endParaRPr lang="en-US" sz="5200" dirty="0">
              <a:solidFill>
                <a:srgbClr val="0072CE"/>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תּת</a:t>
            </a:r>
            <a:endParaRPr lang="en-US" sz="2800" spc="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97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64" y="307728"/>
            <a:ext cx="9144000" cy="595383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he-IL" dirty="0"/>
              <a:t>ֹ</a:t>
            </a:r>
            <a:endParaRPr lang="en-US" dirty="0"/>
          </a:p>
        </p:txBody>
      </p:sp>
      <p:cxnSp>
        <p:nvCxnSpPr>
          <p:cNvPr id="5" name="Straight Connector 4"/>
          <p:cNvCxnSpPr/>
          <p:nvPr/>
        </p:nvCxnSpPr>
        <p:spPr>
          <a:xfrm>
            <a:off x="-26502" y="307728"/>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6502" y="6281459"/>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pic>
        <p:nvPicPr>
          <p:cNvPr id="17" name="Picture 16" descr="shalomlearning_final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443" y="5710989"/>
            <a:ext cx="2022806" cy="441841"/>
          </a:xfrm>
          <a:prstGeom prst="rect">
            <a:avLst/>
          </a:prstGeom>
        </p:spPr>
      </p:pic>
      <p:sp>
        <p:nvSpPr>
          <p:cNvPr id="13" name="TextBox 12"/>
          <p:cNvSpPr txBox="1"/>
          <p:nvPr/>
        </p:nvSpPr>
        <p:spPr>
          <a:xfrm>
            <a:off x="8446803" y="625762"/>
            <a:ext cx="710451" cy="923330"/>
          </a:xfrm>
          <a:prstGeom prst="rect">
            <a:avLst/>
          </a:prstGeom>
          <a:noFill/>
        </p:spPr>
        <p:txBody>
          <a:bodyPr wrap="none" rtlCol="0">
            <a:spAutoFit/>
          </a:bodyPr>
          <a:lstStyle/>
          <a:p>
            <a:r>
              <a:rPr lang="en-US" sz="5400" dirty="0" smtClean="0"/>
              <a:t>.1</a:t>
            </a:r>
            <a:endParaRPr lang="en-US" sz="5400" dirty="0"/>
          </a:p>
        </p:txBody>
      </p:sp>
      <p:sp>
        <p:nvSpPr>
          <p:cNvPr id="14" name="TextBox 13"/>
          <p:cNvSpPr txBox="1"/>
          <p:nvPr/>
        </p:nvSpPr>
        <p:spPr>
          <a:xfrm>
            <a:off x="8446803" y="1957208"/>
            <a:ext cx="710451" cy="923330"/>
          </a:xfrm>
          <a:prstGeom prst="rect">
            <a:avLst/>
          </a:prstGeom>
          <a:noFill/>
        </p:spPr>
        <p:txBody>
          <a:bodyPr wrap="none" rtlCol="0">
            <a:spAutoFit/>
          </a:bodyPr>
          <a:lstStyle/>
          <a:p>
            <a:r>
              <a:rPr lang="en-US" sz="5400" dirty="0" smtClean="0"/>
              <a:t>.2</a:t>
            </a:r>
            <a:endParaRPr lang="en-US" sz="5400" dirty="0"/>
          </a:p>
        </p:txBody>
      </p:sp>
      <p:sp>
        <p:nvSpPr>
          <p:cNvPr id="15" name="TextBox 14"/>
          <p:cNvSpPr txBox="1"/>
          <p:nvPr/>
        </p:nvSpPr>
        <p:spPr>
          <a:xfrm>
            <a:off x="8446803" y="3288654"/>
            <a:ext cx="710451" cy="923330"/>
          </a:xfrm>
          <a:prstGeom prst="rect">
            <a:avLst/>
          </a:prstGeom>
          <a:noFill/>
        </p:spPr>
        <p:txBody>
          <a:bodyPr wrap="none" rtlCol="0">
            <a:spAutoFit/>
          </a:bodyPr>
          <a:lstStyle/>
          <a:p>
            <a:r>
              <a:rPr lang="en-US" sz="5400" dirty="0"/>
              <a:t>.3</a:t>
            </a:r>
          </a:p>
        </p:txBody>
      </p:sp>
      <p:cxnSp>
        <p:nvCxnSpPr>
          <p:cNvPr id="16" name="Straight Connector 15"/>
          <p:cNvCxnSpPr/>
          <p:nvPr/>
        </p:nvCxnSpPr>
        <p:spPr>
          <a:xfrm>
            <a:off x="-26502" y="1686225"/>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502" y="4443220"/>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446803" y="4620100"/>
            <a:ext cx="710451" cy="923330"/>
          </a:xfrm>
          <a:prstGeom prst="rect">
            <a:avLst/>
          </a:prstGeom>
          <a:noFill/>
        </p:spPr>
        <p:txBody>
          <a:bodyPr wrap="none" rtlCol="0">
            <a:spAutoFit/>
          </a:bodyPr>
          <a:lstStyle/>
          <a:p>
            <a:r>
              <a:rPr lang="en-US" sz="5400" dirty="0" smtClean="0"/>
              <a:t>.4</a:t>
            </a:r>
            <a:endParaRPr lang="en-US" sz="5400" dirty="0"/>
          </a:p>
        </p:txBody>
      </p:sp>
      <p:cxnSp>
        <p:nvCxnSpPr>
          <p:cNvPr id="20" name="Straight Connector 19"/>
          <p:cNvCxnSpPr/>
          <p:nvPr/>
        </p:nvCxnSpPr>
        <p:spPr>
          <a:xfrm>
            <a:off x="-26502" y="3064722"/>
            <a:ext cx="9144000" cy="1"/>
          </a:xfrm>
          <a:prstGeom prst="line">
            <a:avLst/>
          </a:prstGeom>
          <a:ln>
            <a:solidFill>
              <a:srgbClr val="0072CE"/>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9512" y="506494"/>
            <a:ext cx="8396147" cy="830997"/>
          </a:xfrm>
          <a:prstGeom prst="rect">
            <a:avLst/>
          </a:prstGeom>
        </p:spPr>
        <p:txBody>
          <a:bodyPr wrap="square">
            <a:spAutoFit/>
          </a:bodyPr>
          <a:lstStyle/>
          <a:p>
            <a:pPr algn="r"/>
            <a:r>
              <a:rPr lang="he-IL" sz="4800" dirty="0">
                <a:solidFill>
                  <a:srgbClr val="FF0000"/>
                </a:solidFill>
                <a:latin typeface="Times New Roman" panose="02020603050405020304" pitchFamily="18" charset="0"/>
                <a:cs typeface="Times New Roman" panose="02020603050405020304" pitchFamily="18" charset="0"/>
              </a:rPr>
              <a:t>לָלָ</a:t>
            </a:r>
            <a:r>
              <a:rPr lang="he-IL" sz="4800" dirty="0">
                <a:solidFill>
                  <a:srgbClr val="0072CE"/>
                </a:solidFill>
                <a:latin typeface="Times New Roman" panose="02020603050405020304" pitchFamily="18" charset="0"/>
                <a:cs typeface="Times New Roman" panose="02020603050405020304" pitchFamily="18" charset="0"/>
              </a:rPr>
              <a:t>ה</a:t>
            </a:r>
            <a:r>
              <a:rPr lang="he-IL" sz="4800" dirty="0">
                <a:solidFill>
                  <a:srgbClr val="FF0000"/>
                </a:solidFill>
                <a:latin typeface="Times New Roman" panose="02020603050405020304" pitchFamily="18" charset="0"/>
                <a:cs typeface="Times New Roman" panose="02020603050405020304" pitchFamily="18" charset="0"/>
              </a:rPr>
              <a:t> </a:t>
            </a:r>
            <a:r>
              <a:rPr lang="he-IL" sz="4800" dirty="0" smtClean="0">
                <a:solidFill>
                  <a:srgbClr val="FF0000"/>
                </a:solidFill>
                <a:latin typeface="Times New Roman" panose="02020603050405020304" pitchFamily="18" charset="0"/>
                <a:cs typeface="Times New Roman" panose="02020603050405020304" pitchFamily="18" charset="0"/>
              </a:rPr>
              <a:t> </a:t>
            </a:r>
            <a:r>
              <a:rPr lang="he-IL" sz="4800" dirty="0">
                <a:solidFill>
                  <a:srgbClr val="0072CE"/>
                </a:solidFill>
                <a:latin typeface="Times New Roman" panose="02020603050405020304" pitchFamily="18" charset="0"/>
                <a:cs typeface="Times New Roman" panose="02020603050405020304" pitchFamily="18" charset="0"/>
              </a:rPr>
              <a:t>שׁ</a:t>
            </a:r>
            <a:r>
              <a:rPr lang="he-IL" sz="4800" dirty="0">
                <a:solidFill>
                  <a:srgbClr val="FF0000"/>
                </a:solidFill>
                <a:latin typeface="Times New Roman" panose="02020603050405020304" pitchFamily="18" charset="0"/>
                <a:cs typeface="Times New Roman" panose="02020603050405020304" pitchFamily="18" charset="0"/>
              </a:rPr>
              <a:t>ָלָ</a:t>
            </a:r>
            <a:r>
              <a:rPr lang="he-IL" sz="4800" dirty="0">
                <a:solidFill>
                  <a:srgbClr val="0072CE"/>
                </a:solidFill>
                <a:latin typeface="Times New Roman" panose="02020603050405020304" pitchFamily="18" charset="0"/>
                <a:cs typeface="Times New Roman" panose="02020603050405020304" pitchFamily="18" charset="0"/>
              </a:rPr>
              <a:t>ה  </a:t>
            </a:r>
            <a:r>
              <a:rPr lang="he-IL" sz="4800" dirty="0" smtClean="0">
                <a:solidFill>
                  <a:srgbClr val="0072CE"/>
                </a:solidFill>
                <a:latin typeface="Times New Roman" panose="02020603050405020304" pitchFamily="18" charset="0"/>
                <a:cs typeface="Times New Roman" panose="02020603050405020304" pitchFamily="18" charset="0"/>
              </a:rPr>
              <a:t> שַׁבָּ</a:t>
            </a:r>
            <a:r>
              <a:rPr lang="he-IL" sz="4800" dirty="0" smtClean="0">
                <a:solidFill>
                  <a:srgbClr val="FF0000"/>
                </a:solidFill>
                <a:latin typeface="Times New Roman" panose="02020603050405020304" pitchFamily="18" charset="0"/>
                <a:cs typeface="Times New Roman" panose="02020603050405020304" pitchFamily="18" charset="0"/>
              </a:rPr>
              <a:t>ל   </a:t>
            </a:r>
            <a:r>
              <a:rPr lang="he-IL" sz="4800" dirty="0">
                <a:solidFill>
                  <a:srgbClr val="0072CE"/>
                </a:solidFill>
                <a:latin typeface="Times New Roman" panose="02020603050405020304" pitchFamily="18" charset="0"/>
                <a:cs typeface="Times New Roman" panose="02020603050405020304" pitchFamily="18" charset="0"/>
              </a:rPr>
              <a:t>שַׁבָּת </a:t>
            </a:r>
            <a:r>
              <a:rPr lang="he-IL" sz="4800" dirty="0">
                <a:solidFill>
                  <a:srgbClr val="FF0000"/>
                </a:solidFill>
                <a:latin typeface="Times New Roman" panose="02020603050405020304" pitchFamily="18" charset="0"/>
                <a:cs typeface="Times New Roman" panose="02020603050405020304" pitchFamily="18" charset="0"/>
              </a:rPr>
              <a:t>  </a:t>
            </a:r>
            <a:r>
              <a:rPr lang="he-IL" sz="4800" dirty="0" smtClean="0">
                <a:solidFill>
                  <a:srgbClr val="0072CE"/>
                </a:solidFill>
                <a:latin typeface="Times New Roman" panose="02020603050405020304" pitchFamily="18" charset="0"/>
                <a:cs typeface="Times New Roman" panose="02020603050405020304" pitchFamily="18" charset="0"/>
              </a:rPr>
              <a:t>שָׁתָ</a:t>
            </a:r>
            <a:r>
              <a:rPr lang="he-IL" sz="4800" dirty="0" smtClean="0">
                <a:solidFill>
                  <a:srgbClr val="FF0000"/>
                </a:solidFill>
                <a:latin typeface="Times New Roman" panose="02020603050405020304" pitchFamily="18" charset="0"/>
                <a:cs typeface="Times New Roman" panose="02020603050405020304" pitchFamily="18" charset="0"/>
              </a:rPr>
              <a:t>ל   לָ</a:t>
            </a:r>
            <a:r>
              <a:rPr lang="he-IL" sz="4800" dirty="0" smtClean="0">
                <a:solidFill>
                  <a:srgbClr val="0072CE"/>
                </a:solidFill>
                <a:latin typeface="Times New Roman" panose="02020603050405020304" pitchFamily="18" charset="0"/>
                <a:cs typeface="Times New Roman" panose="02020603050405020304" pitchFamily="18" charset="0"/>
              </a:rPr>
              <a:t>ה </a:t>
            </a:r>
            <a:r>
              <a:rPr lang="he-IL" sz="4800" dirty="0" smtClean="0">
                <a:solidFill>
                  <a:srgbClr val="FF0000"/>
                </a:solidFill>
                <a:latin typeface="Times New Roman" panose="02020603050405020304" pitchFamily="18" charset="0"/>
                <a:cs typeface="Times New Roman" panose="02020603050405020304" pitchFamily="18" charset="0"/>
              </a:rPr>
              <a:t> </a:t>
            </a:r>
            <a:r>
              <a:rPr lang="he-IL" sz="4800" dirty="0">
                <a:solidFill>
                  <a:srgbClr val="FF0000"/>
                </a:solidFill>
                <a:latin typeface="Times New Roman" panose="02020603050405020304" pitchFamily="18" charset="0"/>
                <a:cs typeface="Times New Roman" panose="02020603050405020304" pitchFamily="18" charset="0"/>
              </a:rPr>
              <a:t>לָ</a:t>
            </a:r>
            <a:r>
              <a:rPr lang="he-IL" sz="4800" dirty="0">
                <a:solidFill>
                  <a:srgbClr val="0072CE"/>
                </a:solidFill>
                <a:latin typeface="Times New Roman" panose="02020603050405020304" pitchFamily="18" charset="0"/>
                <a:cs typeface="Times New Roman" panose="02020603050405020304" pitchFamily="18" charset="0"/>
              </a:rPr>
              <a:t>ה</a:t>
            </a:r>
            <a:endParaRPr lang="en-US" sz="4800" dirty="0">
              <a:solidFill>
                <a:srgbClr val="0072CE"/>
              </a:solidFill>
            </a:endParaRPr>
          </a:p>
        </p:txBody>
      </p:sp>
      <p:sp>
        <p:nvSpPr>
          <p:cNvPr id="22" name="Rectangle 21"/>
          <p:cNvSpPr/>
          <p:nvPr/>
        </p:nvSpPr>
        <p:spPr>
          <a:xfrm>
            <a:off x="-26502" y="1877696"/>
            <a:ext cx="8502161" cy="830997"/>
          </a:xfrm>
          <a:prstGeom prst="rect">
            <a:avLst/>
          </a:prstGeom>
        </p:spPr>
        <p:txBody>
          <a:bodyPr wrap="square">
            <a:spAutoFit/>
          </a:bodyPr>
          <a:lstStyle/>
          <a:p>
            <a:pPr algn="r"/>
            <a:r>
              <a:rPr lang="he-IL" sz="4800" dirty="0" smtClean="0">
                <a:solidFill>
                  <a:srgbClr val="0072CE"/>
                </a:solidFill>
                <a:latin typeface="Times New Roman" panose="02020603050405020304" pitchFamily="18" charset="0"/>
                <a:cs typeface="Times New Roman" panose="02020603050405020304" pitchFamily="18" charset="0"/>
              </a:rPr>
              <a:t>בַּבָּ</a:t>
            </a:r>
            <a:r>
              <a:rPr lang="he-IL" sz="4800" dirty="0" smtClean="0">
                <a:solidFill>
                  <a:srgbClr val="FF0000"/>
                </a:solidFill>
                <a:latin typeface="Times New Roman" panose="02020603050405020304" pitchFamily="18" charset="0"/>
                <a:cs typeface="Times New Roman" panose="02020603050405020304" pitchFamily="18" charset="0"/>
              </a:rPr>
              <a:t>ל  </a:t>
            </a:r>
            <a:r>
              <a:rPr lang="he-IL" sz="4800" dirty="0">
                <a:solidFill>
                  <a:srgbClr val="0072CE"/>
                </a:solidFill>
                <a:latin typeface="Times New Roman" panose="02020603050405020304" pitchFamily="18" charset="0"/>
                <a:cs typeface="Times New Roman" panose="02020603050405020304" pitchFamily="18" charset="0"/>
              </a:rPr>
              <a:t>בַּבָּשׁ  </a:t>
            </a:r>
            <a:r>
              <a:rPr lang="he-IL" sz="4800" dirty="0" smtClean="0">
                <a:solidFill>
                  <a:srgbClr val="FF0000"/>
                </a:solidFill>
                <a:latin typeface="Times New Roman" panose="02020603050405020304" pitchFamily="18" charset="0"/>
                <a:cs typeface="Times New Roman" panose="02020603050405020304" pitchFamily="18" charset="0"/>
              </a:rPr>
              <a:t>לַ</a:t>
            </a:r>
            <a:r>
              <a:rPr lang="he-IL" sz="4800" dirty="0" smtClean="0">
                <a:solidFill>
                  <a:srgbClr val="0072CE"/>
                </a:solidFill>
                <a:latin typeface="Times New Roman" panose="02020603050405020304" pitchFamily="18" charset="0"/>
                <a:cs typeface="Times New Roman" panose="02020603050405020304" pitchFamily="18" charset="0"/>
              </a:rPr>
              <a:t>בָּשׁ  </a:t>
            </a:r>
            <a:r>
              <a:rPr lang="he-IL" sz="4800" dirty="0">
                <a:solidFill>
                  <a:srgbClr val="FF0000"/>
                </a:solidFill>
                <a:latin typeface="Times New Roman" panose="02020603050405020304" pitchFamily="18" charset="0"/>
                <a:cs typeface="Times New Roman" panose="02020603050405020304" pitchFamily="18" charset="0"/>
              </a:rPr>
              <a:t>לַבּ</a:t>
            </a:r>
            <a:r>
              <a:rPr lang="he-IL" sz="4800" dirty="0">
                <a:solidFill>
                  <a:srgbClr val="0072CE"/>
                </a:solidFill>
                <a:latin typeface="Times New Roman" panose="02020603050405020304" pitchFamily="18" charset="0"/>
                <a:cs typeface="Times New Roman" panose="02020603050405020304" pitchFamily="18" charset="0"/>
              </a:rPr>
              <a:t>ָת </a:t>
            </a:r>
            <a:r>
              <a:rPr lang="he-IL" sz="4800" dirty="0" smtClean="0">
                <a:solidFill>
                  <a:srgbClr val="0072CE"/>
                </a:solidFill>
                <a:latin typeface="Times New Roman" panose="02020603050405020304" pitchFamily="18" charset="0"/>
                <a:cs typeface="Times New Roman" panose="02020603050405020304" pitchFamily="18" charset="0"/>
              </a:rPr>
              <a:t> </a:t>
            </a:r>
            <a:r>
              <a:rPr lang="he-IL" sz="4800" dirty="0">
                <a:solidFill>
                  <a:srgbClr val="0072CE"/>
                </a:solidFill>
                <a:latin typeface="Times New Roman" panose="02020603050405020304" pitchFamily="18" charset="0"/>
                <a:cs typeface="Times New Roman" panose="02020603050405020304" pitchFamily="18" charset="0"/>
              </a:rPr>
              <a:t>בָּשׁ</a:t>
            </a:r>
            <a:r>
              <a:rPr lang="he-IL" sz="4800" dirty="0">
                <a:solidFill>
                  <a:srgbClr val="FF0000"/>
                </a:solidFill>
                <a:latin typeface="Times New Roman" panose="02020603050405020304" pitchFamily="18" charset="0"/>
                <a:cs typeface="Times New Roman" panose="02020603050405020304" pitchFamily="18" charset="0"/>
              </a:rPr>
              <a:t>ָל </a:t>
            </a:r>
            <a:r>
              <a:rPr lang="he-IL" sz="4800" dirty="0" smtClean="0">
                <a:solidFill>
                  <a:srgbClr val="FF0000"/>
                </a:solidFill>
                <a:latin typeface="Times New Roman" panose="02020603050405020304" pitchFamily="18" charset="0"/>
                <a:cs typeface="Times New Roman" panose="02020603050405020304" pitchFamily="18" charset="0"/>
              </a:rPr>
              <a:t> לַ</a:t>
            </a:r>
            <a:r>
              <a:rPr lang="he-IL" sz="4800" dirty="0" smtClean="0">
                <a:solidFill>
                  <a:srgbClr val="0072CE"/>
                </a:solidFill>
                <a:latin typeface="Times New Roman" panose="02020603050405020304" pitchFamily="18" charset="0"/>
                <a:cs typeface="Times New Roman" panose="02020603050405020304" pitchFamily="18" charset="0"/>
              </a:rPr>
              <a:t>בָּשׁ</a:t>
            </a:r>
            <a:r>
              <a:rPr lang="he-IL" sz="4800" dirty="0" smtClean="0">
                <a:solidFill>
                  <a:srgbClr val="FF0000"/>
                </a:solidFill>
                <a:latin typeface="Times New Roman" panose="02020603050405020304" pitchFamily="18" charset="0"/>
                <a:cs typeface="Times New Roman" panose="02020603050405020304" pitchFamily="18" charset="0"/>
              </a:rPr>
              <a:t> לָ</a:t>
            </a:r>
            <a:r>
              <a:rPr lang="he-IL" sz="4800" dirty="0" smtClean="0">
                <a:solidFill>
                  <a:srgbClr val="0072CE"/>
                </a:solidFill>
                <a:latin typeface="Times New Roman" panose="02020603050405020304" pitchFamily="18" charset="0"/>
                <a:cs typeface="Times New Roman" panose="02020603050405020304" pitchFamily="18" charset="0"/>
              </a:rPr>
              <a:t>ה</a:t>
            </a:r>
            <a:r>
              <a:rPr lang="he-IL" sz="4800" dirty="0" smtClean="0">
                <a:solidFill>
                  <a:srgbClr val="FF0000"/>
                </a:solidFill>
                <a:latin typeface="Times New Roman" panose="02020603050405020304" pitchFamily="18" charset="0"/>
                <a:cs typeface="Times New Roman" panose="02020603050405020304" pitchFamily="18" charset="0"/>
              </a:rPr>
              <a:t> </a:t>
            </a:r>
            <a:r>
              <a:rPr lang="he-IL" sz="4800" dirty="0">
                <a:solidFill>
                  <a:srgbClr val="FF0000"/>
                </a:solidFill>
                <a:latin typeface="Times New Roman" panose="02020603050405020304" pitchFamily="18" charset="0"/>
                <a:cs typeface="Times New Roman" panose="02020603050405020304" pitchFamily="18" charset="0"/>
              </a:rPr>
              <a:t>לָ</a:t>
            </a:r>
            <a:r>
              <a:rPr lang="he-IL" sz="4800" dirty="0">
                <a:solidFill>
                  <a:srgbClr val="0072CE"/>
                </a:solidFill>
                <a:latin typeface="Times New Roman" panose="02020603050405020304" pitchFamily="18" charset="0"/>
                <a:cs typeface="Times New Roman" panose="02020603050405020304" pitchFamily="18" charset="0"/>
              </a:rPr>
              <a:t>ה </a:t>
            </a:r>
            <a:endParaRPr lang="en-US" sz="4800" dirty="0">
              <a:solidFill>
                <a:srgbClr val="0072CE"/>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4169" y="3248898"/>
            <a:ext cx="8371490" cy="830997"/>
          </a:xfrm>
          <a:prstGeom prst="rect">
            <a:avLst/>
          </a:prstGeom>
        </p:spPr>
        <p:txBody>
          <a:bodyPr wrap="square">
            <a:spAutoFit/>
          </a:bodyPr>
          <a:lstStyle/>
          <a:p>
            <a:pPr algn="r"/>
            <a:r>
              <a:rPr lang="he-IL" sz="4800" dirty="0">
                <a:solidFill>
                  <a:srgbClr val="0072CE"/>
                </a:solidFill>
                <a:latin typeface="Times New Roman" panose="02020603050405020304" pitchFamily="18" charset="0"/>
                <a:cs typeface="Times New Roman" panose="02020603050405020304" pitchFamily="18" charset="0"/>
              </a:rPr>
              <a:t>שַׁ  </a:t>
            </a:r>
            <a:r>
              <a:rPr lang="he-IL" sz="4800" dirty="0" smtClean="0">
                <a:solidFill>
                  <a:srgbClr val="0072CE"/>
                </a:solidFill>
                <a:latin typeface="Times New Roman" panose="02020603050405020304" pitchFamily="18" charset="0"/>
                <a:cs typeface="Times New Roman" panose="02020603050405020304" pitchFamily="18" charset="0"/>
              </a:rPr>
              <a:t>בָּת </a:t>
            </a:r>
            <a:r>
              <a:rPr lang="he-IL" sz="4800" dirty="0">
                <a:solidFill>
                  <a:srgbClr val="0072CE"/>
                </a:solidFill>
                <a:latin typeface="Times New Roman" panose="02020603050405020304" pitchFamily="18" charset="0"/>
                <a:cs typeface="Times New Roman" panose="02020603050405020304" pitchFamily="18" charset="0"/>
              </a:rPr>
              <a:t> </a:t>
            </a:r>
            <a:r>
              <a:rPr lang="he-IL" sz="4800" dirty="0" smtClean="0">
                <a:solidFill>
                  <a:srgbClr val="0072CE"/>
                </a:solidFill>
                <a:latin typeface="Times New Roman" panose="02020603050405020304" pitchFamily="18" charset="0"/>
                <a:cs typeface="Times New Roman" panose="02020603050405020304" pitchFamily="18" charset="0"/>
              </a:rPr>
              <a:t>שַׁבָּת </a:t>
            </a:r>
            <a:r>
              <a:rPr lang="he-IL" sz="4800" dirty="0">
                <a:solidFill>
                  <a:srgbClr val="FF0000"/>
                </a:solidFill>
                <a:latin typeface="Times New Roman" panose="02020603050405020304" pitchFamily="18" charset="0"/>
                <a:cs typeface="Times New Roman" panose="02020603050405020304" pitchFamily="18" charset="0"/>
              </a:rPr>
              <a:t> </a:t>
            </a:r>
            <a:r>
              <a:rPr lang="he-IL" sz="4800" dirty="0" smtClean="0">
                <a:solidFill>
                  <a:srgbClr val="FF0000"/>
                </a:solidFill>
                <a:latin typeface="Times New Roman" panose="02020603050405020304" pitchFamily="18" charset="0"/>
                <a:cs typeface="Times New Roman" panose="02020603050405020304" pitchFamily="18" charset="0"/>
              </a:rPr>
              <a:t>לָ</a:t>
            </a:r>
            <a:r>
              <a:rPr lang="he-IL" sz="4800" dirty="0" smtClean="0">
                <a:solidFill>
                  <a:srgbClr val="0072CE"/>
                </a:solidFill>
                <a:latin typeface="Times New Roman" panose="02020603050405020304" pitchFamily="18" charset="0"/>
                <a:cs typeface="Times New Roman" panose="02020603050405020304" pitchFamily="18" charset="0"/>
              </a:rPr>
              <a:t>ה </a:t>
            </a:r>
            <a:r>
              <a:rPr lang="he-IL" sz="4800" dirty="0">
                <a:solidFill>
                  <a:srgbClr val="0072CE"/>
                </a:solidFill>
                <a:latin typeface="Times New Roman" panose="02020603050405020304" pitchFamily="18" charset="0"/>
                <a:cs typeface="Times New Roman" panose="02020603050405020304" pitchFamily="18" charset="0"/>
              </a:rPr>
              <a:t> </a:t>
            </a:r>
            <a:r>
              <a:rPr lang="he-IL" sz="4800" dirty="0" smtClean="0">
                <a:solidFill>
                  <a:srgbClr val="0072CE"/>
                </a:solidFill>
                <a:latin typeface="Times New Roman" panose="02020603050405020304" pitchFamily="18" charset="0"/>
                <a:cs typeface="Times New Roman" panose="02020603050405020304" pitchFamily="18" charset="0"/>
              </a:rPr>
              <a:t>בָּ </a:t>
            </a:r>
            <a:r>
              <a:rPr lang="he-IL" sz="4800" dirty="0">
                <a:solidFill>
                  <a:srgbClr val="0072CE"/>
                </a:solidFill>
                <a:latin typeface="Times New Roman" panose="02020603050405020304" pitchFamily="18" charset="0"/>
                <a:cs typeface="Times New Roman" panose="02020603050405020304" pitchFamily="18" charset="0"/>
              </a:rPr>
              <a:t> </a:t>
            </a:r>
            <a:r>
              <a:rPr lang="he-IL" sz="4800" dirty="0" smtClean="0">
                <a:solidFill>
                  <a:srgbClr val="0072CE"/>
                </a:solidFill>
                <a:latin typeface="Times New Roman" panose="02020603050405020304" pitchFamily="18" charset="0"/>
                <a:cs typeface="Times New Roman" panose="02020603050405020304" pitchFamily="18" charset="0"/>
              </a:rPr>
              <a:t>שָׁ</a:t>
            </a:r>
            <a:r>
              <a:rPr lang="he-IL" sz="4800" dirty="0" smtClean="0">
                <a:solidFill>
                  <a:srgbClr val="FF0000"/>
                </a:solidFill>
                <a:latin typeface="Times New Roman" panose="02020603050405020304" pitchFamily="18" charset="0"/>
                <a:cs typeface="Times New Roman" panose="02020603050405020304" pitchFamily="18" charset="0"/>
              </a:rPr>
              <a:t>ל</a:t>
            </a:r>
            <a:r>
              <a:rPr lang="he-IL" sz="4800" dirty="0" smtClean="0">
                <a:solidFill>
                  <a:srgbClr val="0072CE"/>
                </a:solidFill>
                <a:latin typeface="Times New Roman" panose="02020603050405020304" pitchFamily="18" charset="0"/>
                <a:cs typeface="Times New Roman" panose="02020603050405020304" pitchFamily="18" charset="0"/>
              </a:rPr>
              <a:t> </a:t>
            </a:r>
            <a:r>
              <a:rPr lang="he-IL" sz="4800" dirty="0">
                <a:solidFill>
                  <a:srgbClr val="0072CE"/>
                </a:solidFill>
                <a:latin typeface="Times New Roman" panose="02020603050405020304" pitchFamily="18" charset="0"/>
                <a:cs typeface="Times New Roman" panose="02020603050405020304" pitchFamily="18" charset="0"/>
              </a:rPr>
              <a:t> </a:t>
            </a:r>
            <a:r>
              <a:rPr lang="he-IL" sz="4800" dirty="0" smtClean="0">
                <a:solidFill>
                  <a:srgbClr val="0072CE"/>
                </a:solidFill>
                <a:latin typeface="Times New Roman" panose="02020603050405020304" pitchFamily="18" charset="0"/>
                <a:cs typeface="Times New Roman" panose="02020603050405020304" pitchFamily="18" charset="0"/>
              </a:rPr>
              <a:t>בָּשָׁ</a:t>
            </a:r>
            <a:r>
              <a:rPr lang="he-IL" sz="4800" dirty="0" smtClean="0">
                <a:solidFill>
                  <a:srgbClr val="FF0000"/>
                </a:solidFill>
                <a:latin typeface="Times New Roman" panose="02020603050405020304" pitchFamily="18" charset="0"/>
                <a:cs typeface="Times New Roman" panose="02020603050405020304" pitchFamily="18" charset="0"/>
              </a:rPr>
              <a:t>ל </a:t>
            </a:r>
            <a:r>
              <a:rPr lang="he-IL" sz="4800" dirty="0">
                <a:solidFill>
                  <a:srgbClr val="FF0000"/>
                </a:solidFill>
                <a:latin typeface="Times New Roman" panose="02020603050405020304" pitchFamily="18" charset="0"/>
                <a:cs typeface="Times New Roman" panose="02020603050405020304" pitchFamily="18" charset="0"/>
              </a:rPr>
              <a:t> </a:t>
            </a:r>
            <a:r>
              <a:rPr lang="he-IL" sz="4800" dirty="0" smtClean="0">
                <a:solidFill>
                  <a:srgbClr val="FF0000"/>
                </a:solidFill>
                <a:latin typeface="Times New Roman" panose="02020603050405020304" pitchFamily="18" charset="0"/>
                <a:cs typeface="Times New Roman" panose="02020603050405020304" pitchFamily="18" charset="0"/>
              </a:rPr>
              <a:t>לָ</a:t>
            </a:r>
            <a:r>
              <a:rPr lang="he-IL" sz="4800" dirty="0" smtClean="0">
                <a:solidFill>
                  <a:srgbClr val="0072CE"/>
                </a:solidFill>
                <a:latin typeface="Times New Roman" panose="02020603050405020304" pitchFamily="18" charset="0"/>
                <a:cs typeface="Times New Roman" panose="02020603050405020304" pitchFamily="18" charset="0"/>
              </a:rPr>
              <a:t>ה    </a:t>
            </a:r>
            <a:endParaRPr lang="he-IL" sz="4800" dirty="0">
              <a:solidFill>
                <a:srgbClr val="0072CE"/>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04169" y="4620100"/>
            <a:ext cx="8371490" cy="830997"/>
          </a:xfrm>
          <a:prstGeom prst="rect">
            <a:avLst/>
          </a:prstGeom>
        </p:spPr>
        <p:txBody>
          <a:bodyPr wrap="square">
            <a:spAutoFit/>
          </a:bodyPr>
          <a:lstStyle/>
          <a:p>
            <a:pPr algn="r"/>
            <a:r>
              <a:rPr lang="he-IL" sz="4800" dirty="0" smtClean="0">
                <a:solidFill>
                  <a:srgbClr val="0072CE"/>
                </a:solidFill>
                <a:latin typeface="Times New Roman" panose="02020603050405020304" pitchFamily="18" charset="0"/>
                <a:cs typeface="Times New Roman" panose="02020603050405020304" pitchFamily="18" charset="0"/>
              </a:rPr>
              <a:t>שָׁ </a:t>
            </a:r>
            <a:r>
              <a:rPr lang="he-IL" sz="4800" dirty="0">
                <a:solidFill>
                  <a:srgbClr val="0072CE"/>
                </a:solidFill>
                <a:latin typeface="Times New Roman" panose="02020603050405020304" pitchFamily="18" charset="0"/>
                <a:cs typeface="Times New Roman" panose="02020603050405020304" pitchFamily="18" charset="0"/>
              </a:rPr>
              <a:t> </a:t>
            </a:r>
            <a:r>
              <a:rPr lang="he-IL" sz="4800" dirty="0" smtClean="0">
                <a:solidFill>
                  <a:srgbClr val="0072CE"/>
                </a:solidFill>
                <a:latin typeface="Times New Roman" panose="02020603050405020304" pitchFamily="18" charset="0"/>
                <a:cs typeface="Times New Roman" panose="02020603050405020304" pitchFamily="18" charset="0"/>
              </a:rPr>
              <a:t>תַ</a:t>
            </a:r>
            <a:r>
              <a:rPr lang="he-IL" sz="4800" dirty="0" smtClean="0">
                <a:solidFill>
                  <a:srgbClr val="FF0000"/>
                </a:solidFill>
                <a:latin typeface="Times New Roman" panose="02020603050405020304" pitchFamily="18" charset="0"/>
                <a:cs typeface="Times New Roman" panose="02020603050405020304" pitchFamily="18" charset="0"/>
              </a:rPr>
              <a:t>ל</a:t>
            </a:r>
            <a:r>
              <a:rPr lang="he-IL" sz="4800" dirty="0" smtClean="0">
                <a:solidFill>
                  <a:srgbClr val="0072CE"/>
                </a:solidFill>
                <a:latin typeface="Times New Roman" panose="02020603050405020304" pitchFamily="18" charset="0"/>
                <a:cs typeface="Times New Roman" panose="02020603050405020304" pitchFamily="18" charset="0"/>
              </a:rPr>
              <a:t> </a:t>
            </a:r>
            <a:r>
              <a:rPr lang="he-IL" sz="4800" dirty="0">
                <a:solidFill>
                  <a:srgbClr val="0072CE"/>
                </a:solidFill>
                <a:latin typeface="Times New Roman" panose="02020603050405020304" pitchFamily="18" charset="0"/>
                <a:cs typeface="Times New Roman" panose="02020603050405020304" pitchFamily="18" charset="0"/>
              </a:rPr>
              <a:t> </a:t>
            </a:r>
            <a:r>
              <a:rPr lang="he-IL" sz="4800" dirty="0" smtClean="0">
                <a:solidFill>
                  <a:srgbClr val="0072CE"/>
                </a:solidFill>
                <a:latin typeface="Times New Roman" panose="02020603050405020304" pitchFamily="18" charset="0"/>
                <a:cs typeface="Times New Roman" panose="02020603050405020304" pitchFamily="18" charset="0"/>
              </a:rPr>
              <a:t>שָׁתַ</a:t>
            </a:r>
            <a:r>
              <a:rPr lang="he-IL" sz="4800" dirty="0" smtClean="0">
                <a:solidFill>
                  <a:srgbClr val="FF0000"/>
                </a:solidFill>
                <a:latin typeface="Times New Roman" panose="02020603050405020304" pitchFamily="18" charset="0"/>
                <a:cs typeface="Times New Roman" panose="02020603050405020304" pitchFamily="18" charset="0"/>
              </a:rPr>
              <a:t>ל</a:t>
            </a:r>
            <a:r>
              <a:rPr lang="he-IL" sz="4800" dirty="0" smtClean="0">
                <a:solidFill>
                  <a:srgbClr val="0072CE"/>
                </a:solidFill>
                <a:latin typeface="Times New Roman" panose="02020603050405020304" pitchFamily="18" charset="0"/>
                <a:cs typeface="Times New Roman" panose="02020603050405020304" pitchFamily="18" charset="0"/>
              </a:rPr>
              <a:t> </a:t>
            </a:r>
            <a:r>
              <a:rPr lang="he-IL" sz="4800" dirty="0">
                <a:solidFill>
                  <a:srgbClr val="0072CE"/>
                </a:solidFill>
                <a:latin typeface="Times New Roman" panose="02020603050405020304" pitchFamily="18" charset="0"/>
                <a:cs typeface="Times New Roman" panose="02020603050405020304" pitchFamily="18" charset="0"/>
              </a:rPr>
              <a:t> </a:t>
            </a:r>
            <a:r>
              <a:rPr lang="he-IL" sz="4800" dirty="0" smtClean="0">
                <a:solidFill>
                  <a:srgbClr val="FF0000"/>
                </a:solidFill>
                <a:latin typeface="Times New Roman" panose="02020603050405020304" pitchFamily="18" charset="0"/>
                <a:cs typeface="Times New Roman" panose="02020603050405020304" pitchFamily="18" charset="0"/>
              </a:rPr>
              <a:t>לָ</a:t>
            </a:r>
            <a:r>
              <a:rPr lang="he-IL" sz="4800" dirty="0" smtClean="0">
                <a:solidFill>
                  <a:srgbClr val="0072CE"/>
                </a:solidFill>
                <a:latin typeface="Times New Roman" panose="02020603050405020304" pitchFamily="18" charset="0"/>
                <a:cs typeface="Times New Roman" panose="02020603050405020304" pitchFamily="18" charset="0"/>
              </a:rPr>
              <a:t>ה </a:t>
            </a:r>
            <a:r>
              <a:rPr lang="he-IL" sz="4800" dirty="0">
                <a:solidFill>
                  <a:srgbClr val="FF0000"/>
                </a:solidFill>
                <a:latin typeface="Times New Roman" panose="02020603050405020304" pitchFamily="18" charset="0"/>
                <a:cs typeface="Times New Roman" panose="02020603050405020304" pitchFamily="18" charset="0"/>
              </a:rPr>
              <a:t> </a:t>
            </a:r>
            <a:r>
              <a:rPr lang="he-IL" sz="4800" dirty="0" smtClean="0">
                <a:solidFill>
                  <a:srgbClr val="FF0000"/>
                </a:solidFill>
                <a:latin typeface="Times New Roman" panose="02020603050405020304" pitchFamily="18" charset="0"/>
                <a:cs typeface="Times New Roman" panose="02020603050405020304" pitchFamily="18" charset="0"/>
              </a:rPr>
              <a:t>לַ </a:t>
            </a:r>
            <a:r>
              <a:rPr lang="he-IL" sz="4800" dirty="0">
                <a:solidFill>
                  <a:srgbClr val="FF0000"/>
                </a:solidFill>
                <a:latin typeface="Times New Roman" panose="02020603050405020304" pitchFamily="18" charset="0"/>
                <a:cs typeface="Times New Roman" panose="02020603050405020304" pitchFamily="18" charset="0"/>
              </a:rPr>
              <a:t> </a:t>
            </a:r>
            <a:r>
              <a:rPr lang="he-IL" sz="4800" dirty="0" smtClean="0">
                <a:solidFill>
                  <a:srgbClr val="0072CE"/>
                </a:solidFill>
                <a:latin typeface="Times New Roman" panose="02020603050405020304" pitchFamily="18" charset="0"/>
                <a:cs typeface="Times New Roman" panose="02020603050405020304" pitchFamily="18" charset="0"/>
              </a:rPr>
              <a:t>בַּת </a:t>
            </a:r>
            <a:r>
              <a:rPr lang="he-IL" sz="4800" dirty="0">
                <a:solidFill>
                  <a:srgbClr val="0072CE"/>
                </a:solidFill>
                <a:latin typeface="Times New Roman" panose="02020603050405020304" pitchFamily="18" charset="0"/>
                <a:cs typeface="Times New Roman" panose="02020603050405020304" pitchFamily="18" charset="0"/>
              </a:rPr>
              <a:t> </a:t>
            </a:r>
            <a:r>
              <a:rPr lang="he-IL" sz="4800" dirty="0" smtClean="0">
                <a:solidFill>
                  <a:srgbClr val="FF0000"/>
                </a:solidFill>
                <a:latin typeface="Times New Roman" panose="02020603050405020304" pitchFamily="18" charset="0"/>
                <a:cs typeface="Times New Roman" panose="02020603050405020304" pitchFamily="18" charset="0"/>
              </a:rPr>
              <a:t>לַ</a:t>
            </a:r>
            <a:r>
              <a:rPr lang="he-IL" sz="4800" dirty="0" smtClean="0">
                <a:solidFill>
                  <a:srgbClr val="0072CE"/>
                </a:solidFill>
                <a:latin typeface="Times New Roman" panose="02020603050405020304" pitchFamily="18" charset="0"/>
                <a:cs typeface="Times New Roman" panose="02020603050405020304" pitchFamily="18" charset="0"/>
              </a:rPr>
              <a:t>בַּת </a:t>
            </a:r>
            <a:r>
              <a:rPr lang="he-IL" sz="4800" dirty="0">
                <a:solidFill>
                  <a:srgbClr val="FF0000"/>
                </a:solidFill>
                <a:latin typeface="Times New Roman" panose="02020603050405020304" pitchFamily="18" charset="0"/>
                <a:cs typeface="Times New Roman" panose="02020603050405020304" pitchFamily="18" charset="0"/>
              </a:rPr>
              <a:t> </a:t>
            </a:r>
            <a:r>
              <a:rPr lang="he-IL" sz="4800" dirty="0" smtClean="0">
                <a:solidFill>
                  <a:srgbClr val="FF0000"/>
                </a:solidFill>
                <a:latin typeface="Times New Roman" panose="02020603050405020304" pitchFamily="18" charset="0"/>
                <a:cs typeface="Times New Roman" panose="02020603050405020304" pitchFamily="18" charset="0"/>
              </a:rPr>
              <a:t>ל</a:t>
            </a:r>
            <a:r>
              <a:rPr lang="he-IL" sz="4800" dirty="0" smtClean="0">
                <a:solidFill>
                  <a:srgbClr val="0072CE"/>
                </a:solidFill>
                <a:latin typeface="Times New Roman" panose="02020603050405020304" pitchFamily="18" charset="0"/>
                <a:cs typeface="Times New Roman" panose="02020603050405020304" pitchFamily="18" charset="0"/>
              </a:rPr>
              <a:t>ָה </a:t>
            </a:r>
            <a:r>
              <a:rPr lang="he-IL" sz="4800" dirty="0">
                <a:solidFill>
                  <a:srgbClr val="0072CE"/>
                </a:solidFill>
                <a:latin typeface="Times New Roman" panose="02020603050405020304" pitchFamily="18" charset="0"/>
                <a:cs typeface="Times New Roman" panose="02020603050405020304" pitchFamily="18" charset="0"/>
              </a:rPr>
              <a:t> </a:t>
            </a:r>
            <a:r>
              <a:rPr lang="he-IL" sz="4800" dirty="0" smtClean="0">
                <a:solidFill>
                  <a:srgbClr val="FF0000"/>
                </a:solidFill>
                <a:latin typeface="Times New Roman" panose="02020603050405020304" pitchFamily="18" charset="0"/>
                <a:cs typeface="Times New Roman" panose="02020603050405020304" pitchFamily="18" charset="0"/>
              </a:rPr>
              <a:t>לָ</a:t>
            </a:r>
            <a:r>
              <a:rPr lang="he-IL" sz="4800" dirty="0" smtClean="0">
                <a:solidFill>
                  <a:srgbClr val="0072CE"/>
                </a:solidFill>
                <a:latin typeface="Times New Roman" panose="02020603050405020304" pitchFamily="18" charset="0"/>
                <a:cs typeface="Times New Roman" panose="02020603050405020304" pitchFamily="18" charset="0"/>
              </a:rPr>
              <a:t>ה </a:t>
            </a:r>
            <a:endParaRPr lang="en-US" sz="4800" dirty="0">
              <a:solidFill>
                <a:srgbClr val="0072CE"/>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88171" y="6256148"/>
            <a:ext cx="9051522" cy="523220"/>
          </a:xfrm>
          <a:prstGeom prst="rect">
            <a:avLst/>
          </a:prstGeom>
        </p:spPr>
        <p:txBody>
          <a:bodyPr wrap="square">
            <a:spAutoFit/>
          </a:bodyPr>
          <a:lstStyle/>
          <a:p>
            <a:pPr algn="ctr"/>
            <a:r>
              <a:rPr lang="he-IL" sz="2800" spc="900" dirty="0">
                <a:solidFill>
                  <a:schemeClr val="bg1">
                    <a:lumMod val="50000"/>
                  </a:schemeClr>
                </a:solidFill>
                <a:latin typeface="Times New Roman" panose="02020603050405020304" pitchFamily="18" charset="0"/>
                <a:cs typeface="Times New Roman" panose="02020603050405020304" pitchFamily="18" charset="0"/>
              </a:rPr>
              <a:t>א</a:t>
            </a:r>
            <a:r>
              <a:rPr lang="he-IL" sz="2800" spc="900" dirty="0">
                <a:latin typeface="Times New Roman" panose="02020603050405020304" pitchFamily="18" charset="0"/>
                <a:cs typeface="Times New Roman" panose="02020603050405020304" pitchFamily="18" charset="0"/>
              </a:rPr>
              <a:t>בּ</a:t>
            </a:r>
            <a:r>
              <a:rPr lang="he-IL" sz="2800" spc="900" dirty="0">
                <a:solidFill>
                  <a:schemeClr val="bg1">
                    <a:lumMod val="50000"/>
                  </a:schemeClr>
                </a:solidFill>
                <a:latin typeface="Times New Roman" panose="02020603050405020304" pitchFamily="18" charset="0"/>
                <a:cs typeface="Times New Roman" panose="02020603050405020304" pitchFamily="18" charset="0"/>
              </a:rPr>
              <a:t>בגדהוזחטיכּכך</a:t>
            </a:r>
            <a:r>
              <a:rPr lang="he-IL" sz="2800" spc="900" dirty="0">
                <a:solidFill>
                  <a:srgbClr val="FF0000"/>
                </a:solidFill>
                <a:latin typeface="Times New Roman" panose="02020603050405020304" pitchFamily="18" charset="0"/>
                <a:cs typeface="Times New Roman" panose="02020603050405020304" pitchFamily="18" charset="0"/>
              </a:rPr>
              <a:t>ל</a:t>
            </a:r>
            <a:r>
              <a:rPr lang="he-IL" sz="2800" spc="900" dirty="0">
                <a:solidFill>
                  <a:schemeClr val="bg1">
                    <a:lumMod val="50000"/>
                  </a:schemeClr>
                </a:solidFill>
                <a:latin typeface="Times New Roman" panose="02020603050405020304" pitchFamily="18" charset="0"/>
                <a:cs typeface="Times New Roman" panose="02020603050405020304" pitchFamily="18" charset="0"/>
              </a:rPr>
              <a:t>מםנןסעפּפףצץקר</a:t>
            </a:r>
            <a:r>
              <a:rPr lang="he-IL" sz="2800" spc="900" dirty="0">
                <a:latin typeface="Times New Roman" panose="02020603050405020304" pitchFamily="18" charset="0"/>
                <a:cs typeface="Times New Roman" panose="02020603050405020304" pitchFamily="18" charset="0"/>
              </a:rPr>
              <a:t>שׁ</a:t>
            </a:r>
            <a:r>
              <a:rPr lang="he-IL" sz="2800" spc="900" dirty="0">
                <a:solidFill>
                  <a:schemeClr val="bg1">
                    <a:lumMod val="50000"/>
                  </a:schemeClr>
                </a:solidFill>
                <a:latin typeface="Times New Roman" panose="02020603050405020304" pitchFamily="18" charset="0"/>
                <a:cs typeface="Times New Roman" panose="02020603050405020304" pitchFamily="18" charset="0"/>
              </a:rPr>
              <a:t>שׂ</a:t>
            </a:r>
            <a:r>
              <a:rPr lang="he-IL" sz="2800" spc="900" dirty="0">
                <a:latin typeface="Times New Roman" panose="02020603050405020304" pitchFamily="18" charset="0"/>
                <a:cs typeface="Times New Roman" panose="02020603050405020304" pitchFamily="18" charset="0"/>
              </a:rPr>
              <a:t>תּת</a:t>
            </a:r>
            <a:endParaRPr lang="en-US" sz="2800" spc="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804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17314</TotalTime>
  <Words>615</Words>
  <Application>Microsoft Office PowerPoint</Application>
  <PresentationFormat>On-screen Show (4:3)</PresentationFormat>
  <Paragraphs>332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Perlmutter</dc:creator>
  <cp:lastModifiedBy>Brian</cp:lastModifiedBy>
  <cp:revision>351</cp:revision>
  <dcterms:created xsi:type="dcterms:W3CDTF">2018-05-11T20:16:53Z</dcterms:created>
  <dcterms:modified xsi:type="dcterms:W3CDTF">2019-04-13T18:35:08Z</dcterms:modified>
</cp:coreProperties>
</file>